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62"/>
  </p:notesMasterIdLst>
  <p:sldIdLst>
    <p:sldId id="2951" r:id="rId2"/>
    <p:sldId id="259" r:id="rId3"/>
    <p:sldId id="258" r:id="rId4"/>
    <p:sldId id="260" r:id="rId5"/>
    <p:sldId id="2913" r:id="rId6"/>
    <p:sldId id="2886" r:id="rId7"/>
    <p:sldId id="2949" r:id="rId8"/>
    <p:sldId id="2876" r:id="rId9"/>
    <p:sldId id="2920" r:id="rId10"/>
    <p:sldId id="2950" r:id="rId11"/>
    <p:sldId id="2892" r:id="rId12"/>
    <p:sldId id="2905" r:id="rId13"/>
    <p:sldId id="2896" r:id="rId14"/>
    <p:sldId id="2900" r:id="rId15"/>
    <p:sldId id="2899" r:id="rId16"/>
    <p:sldId id="2903" r:id="rId17"/>
    <p:sldId id="2902" r:id="rId18"/>
    <p:sldId id="2898" r:id="rId19"/>
    <p:sldId id="2906" r:id="rId20"/>
    <p:sldId id="2894" r:id="rId21"/>
    <p:sldId id="2926" r:id="rId22"/>
    <p:sldId id="2924" r:id="rId23"/>
    <p:sldId id="2907" r:id="rId24"/>
    <p:sldId id="2937" r:id="rId25"/>
    <p:sldId id="2938" r:id="rId26"/>
    <p:sldId id="2952" r:id="rId27"/>
    <p:sldId id="2953" r:id="rId28"/>
    <p:sldId id="2929" r:id="rId29"/>
    <p:sldId id="2930" r:id="rId30"/>
    <p:sldId id="2923" r:id="rId31"/>
    <p:sldId id="2919" r:id="rId32"/>
    <p:sldId id="2931" r:id="rId33"/>
    <p:sldId id="2932" r:id="rId34"/>
    <p:sldId id="2933" r:id="rId35"/>
    <p:sldId id="2934" r:id="rId36"/>
    <p:sldId id="2959" r:id="rId37"/>
    <p:sldId id="2939" r:id="rId38"/>
    <p:sldId id="2936" r:id="rId39"/>
    <p:sldId id="2927" r:id="rId40"/>
    <p:sldId id="2948" r:id="rId41"/>
    <p:sldId id="2944" r:id="rId42"/>
    <p:sldId id="2945" r:id="rId43"/>
    <p:sldId id="2946" r:id="rId44"/>
    <p:sldId id="2947" r:id="rId45"/>
    <p:sldId id="2940" r:id="rId46"/>
    <p:sldId id="2941" r:id="rId47"/>
    <p:sldId id="2954" r:id="rId48"/>
    <p:sldId id="2955" r:id="rId49"/>
    <p:sldId id="2956" r:id="rId50"/>
    <p:sldId id="2957" r:id="rId51"/>
    <p:sldId id="2942" r:id="rId52"/>
    <p:sldId id="2928" r:id="rId53"/>
    <p:sldId id="2918" r:id="rId54"/>
    <p:sldId id="2958" r:id="rId55"/>
    <p:sldId id="2912" r:id="rId56"/>
    <p:sldId id="2884" r:id="rId57"/>
    <p:sldId id="2888" r:id="rId58"/>
    <p:sldId id="2891" r:id="rId59"/>
    <p:sldId id="2935" r:id="rId60"/>
    <p:sldId id="268" r:id="rId61"/>
  </p:sldIdLst>
  <p:sldSz cx="9144000" cy="5143500" type="screen16x9"/>
  <p:notesSz cx="6858000" cy="9144000"/>
  <p:embeddedFontLst>
    <p:embeddedFont>
      <p:font typeface="Anaheim" panose="020B0604020202020204" charset="0"/>
      <p:regular r:id="rId63"/>
      <p:bold r:id="rId64"/>
    </p:embeddedFont>
    <p:embeddedFont>
      <p:font typeface="Arial Unicode MS" panose="020B0604020202020204" pitchFamily="34" charset="-128"/>
      <p:regular r:id="rId65"/>
    </p:embeddedFont>
    <p:embeddedFont>
      <p:font typeface="Consolas" panose="020B0609020204030204" pitchFamily="49" charset="0"/>
      <p:regular r:id="rId66"/>
      <p:bold r:id="rId67"/>
      <p:italic r:id="rId68"/>
      <p:boldItalic r:id="rId69"/>
    </p:embeddedFont>
    <p:embeddedFont>
      <p:font typeface="Gill Sans Nova Light" panose="020B0302020104020203" pitchFamily="34" charset="0"/>
      <p:regular r:id="rId70"/>
      <p:italic r:id="rId71"/>
    </p:embeddedFont>
    <p:embeddedFont>
      <p:font typeface="Inter" panose="020B0604020202020204" charset="0"/>
      <p:regular r:id="rId72"/>
      <p:bold r:id="rId73"/>
      <p:italic r:id="rId74"/>
      <p:boldItalic r:id="rId75"/>
    </p:embeddedFont>
    <p:embeddedFont>
      <p:font typeface="Nyala" panose="02000504070300020003" pitchFamily="2" charset="0"/>
      <p:regular r:id="rId76"/>
    </p:embeddedFont>
    <p:embeddedFont>
      <p:font typeface="Poppins" panose="00000500000000000000" pitchFamily="2"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A840448-407C-1D33-34DF-81CDDDC01DA4}" name="Dr. Kritesh Kumar Gupta - [CEN - ASAI]" initials="DA" userId="S::g_kriteshkumar@cb.amrita.edu::5dccea03-edb5-485d-9c45-6a64a790cd9c" providerId="AD"/>
  <p188:author id="{418983BB-C835-F3C5-EF6A-1BD0C9EE3839}" name="Guest User" initials="GU" userId="S::urn:spo:anon#5a6ec51f024a7afb7a6aeabdd6ead6685db6e4c4800aa32962a4c3ed7ce9544c::" providerId="AD"/>
  <p188:author id="{E84664F0-1AA4-6182-FBC2-61FC9D58064B}" name="Vikhyat Bansal - [CB.EN.U4AIE21076]" initials="V[" userId="S::cb.en.u4aie21076@cb.students.amrita.edu::62d36f4d-6819-4917-bb4d-e9986f68e46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05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A6B98E-4CC9-B342-7185-80E6C4C7FA60}" v="292" dt="2025-04-07T19:46:42.306"/>
    <p1510:client id="{2BA58F33-B8C5-5154-916C-35875ED148C1}" v="4" dt="2025-04-07T16:44:37.252"/>
    <p1510:client id="{62698067-74F0-749F-D3C8-E7690E21E703}" v="3" dt="2025-04-07T19:03:48.067"/>
    <p1510:client id="{63987448-E178-57D1-9E31-7F00DBED9656}" v="376" dt="2025-04-07T10:51:13.699"/>
    <p1510:client id="{A80A98B6-DAC8-E548-9E99-A7D11976183D}" v="212" dt="2025-04-08T01:46:22.186"/>
    <p1510:client id="{BE1AD4A0-4FBB-EB07-331A-FDED2949336B}" v="41" dt="2025-04-07T16:53:35.833"/>
  </p1510:revLst>
</p1510:revInfo>
</file>

<file path=ppt/tableStyles.xml><?xml version="1.0" encoding="utf-8"?>
<a:tblStyleLst xmlns:a="http://schemas.openxmlformats.org/drawingml/2006/main" def="{C4D612F1-09ED-4C33-879A-755D4044D4A4}">
  <a:tblStyle styleId="{C4D612F1-09ED-4C33-879A-755D4044D4A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0.fntdata"/><Relationship Id="rId80" Type="http://schemas.openxmlformats.org/officeDocument/2006/relationships/font" Target="fonts/font18.fntdata"/><Relationship Id="rId85"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presProps" Target="presProps.xml"/><Relationship Id="rId86"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4.fntdata"/><Relationship Id="rId7" Type="http://schemas.openxmlformats.org/officeDocument/2006/relationships/slide" Target="slides/slide6.xml"/><Relationship Id="rId71" Type="http://schemas.openxmlformats.org/officeDocument/2006/relationships/font" Target="fonts/font9.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4.fntdata"/><Relationship Id="rId61" Type="http://schemas.openxmlformats.org/officeDocument/2006/relationships/slide" Target="slides/slide60.xml"/><Relationship Id="rId8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a:extLst>
            <a:ext uri="{FF2B5EF4-FFF2-40B4-BE49-F238E27FC236}">
              <a16:creationId xmlns:a16="http://schemas.microsoft.com/office/drawing/2014/main" id="{C6399C78-CAE1-485D-F340-3B58CEAAC6DC}"/>
            </a:ext>
          </a:extLst>
        </p:cNvPr>
        <p:cNvGrpSpPr/>
        <p:nvPr/>
      </p:nvGrpSpPr>
      <p:grpSpPr>
        <a:xfrm>
          <a:off x="0" y="0"/>
          <a:ext cx="0" cy="0"/>
          <a:chOff x="0" y="0"/>
          <a:chExt cx="0" cy="0"/>
        </a:xfrm>
      </p:grpSpPr>
      <p:sp>
        <p:nvSpPr>
          <p:cNvPr id="152" name="Google Shape;152;ged3401ed36_1_0:notes">
            <a:extLst>
              <a:ext uri="{FF2B5EF4-FFF2-40B4-BE49-F238E27FC236}">
                <a16:creationId xmlns:a16="http://schemas.microsoft.com/office/drawing/2014/main" id="{12E8687C-B90B-60E4-93B6-3A3500D099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ed3401ed36_1_0:notes">
            <a:extLst>
              <a:ext uri="{FF2B5EF4-FFF2-40B4-BE49-F238E27FC236}">
                <a16:creationId xmlns:a16="http://schemas.microsoft.com/office/drawing/2014/main" id="{DF55C13B-7582-E37B-35E2-99C9312567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20261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ea859cc0c3_0_55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ea859cc0c3_0_55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03409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AACD5B-255C-0AA1-E10B-02134965AE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08181F-8929-91BD-D611-3963042E508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F2FBE642-42B4-A808-72BB-0E9A01120D98}"/>
              </a:ext>
            </a:extLst>
          </p:cNvPr>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38858396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25368972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60A39D9C-7694-0E72-0604-E96F1A5FE241}"/>
            </a:ext>
          </a:extLst>
        </p:cNvPr>
        <p:cNvGrpSpPr/>
        <p:nvPr/>
      </p:nvGrpSpPr>
      <p:grpSpPr>
        <a:xfrm>
          <a:off x="0" y="0"/>
          <a:ext cx="0" cy="0"/>
          <a:chOff x="0" y="0"/>
          <a:chExt cx="0" cy="0"/>
        </a:xfrm>
      </p:grpSpPr>
      <p:sp>
        <p:nvSpPr>
          <p:cNvPr id="216" name="Google Shape;216;g1ea859cc0c3_0_55123:notes">
            <a:extLst>
              <a:ext uri="{FF2B5EF4-FFF2-40B4-BE49-F238E27FC236}">
                <a16:creationId xmlns:a16="http://schemas.microsoft.com/office/drawing/2014/main" id="{4764AFEC-2B89-5AFC-E66D-DDD8DDE8F9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ea859cc0c3_0_55123:notes">
            <a:extLst>
              <a:ext uri="{FF2B5EF4-FFF2-40B4-BE49-F238E27FC236}">
                <a16:creationId xmlns:a16="http://schemas.microsoft.com/office/drawing/2014/main" id="{76414F73-B923-19C5-CDD7-0268BB3452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9549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0BF5E9F2-9661-861C-906A-5DCE57A35F8E}"/>
            </a:ext>
          </a:extLst>
        </p:cNvPr>
        <p:cNvGrpSpPr/>
        <p:nvPr/>
      </p:nvGrpSpPr>
      <p:grpSpPr>
        <a:xfrm>
          <a:off x="0" y="0"/>
          <a:ext cx="0" cy="0"/>
          <a:chOff x="0" y="0"/>
          <a:chExt cx="0" cy="0"/>
        </a:xfrm>
      </p:grpSpPr>
      <p:sp>
        <p:nvSpPr>
          <p:cNvPr id="216" name="Google Shape;216;g1ea859cc0c3_0_55123:notes">
            <a:extLst>
              <a:ext uri="{FF2B5EF4-FFF2-40B4-BE49-F238E27FC236}">
                <a16:creationId xmlns:a16="http://schemas.microsoft.com/office/drawing/2014/main" id="{2699A96F-29BA-6722-2EA6-0A7D092F83D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ea859cc0c3_0_55123:notes">
            <a:extLst>
              <a:ext uri="{FF2B5EF4-FFF2-40B4-BE49-F238E27FC236}">
                <a16:creationId xmlns:a16="http://schemas.microsoft.com/office/drawing/2014/main" id="{4C8019EA-79A4-5490-B20F-F085BD83E84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8083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55D87-6408-99B5-6DC5-09CD683744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F4B9C0-13CD-7A26-C207-A894B6ACEC94}"/>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90588F8-FF30-3708-3C4A-76B9AD6B4109}"/>
              </a:ext>
            </a:extLst>
          </p:cNvPr>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706331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22D89A-8F2E-F206-BE13-DAE2465839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CB5AB1-D8D7-3E66-F888-F8C65ABFDE1A}"/>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F050E302-9E2E-41AB-AF17-64D7D49BF138}"/>
              </a:ext>
            </a:extLst>
          </p:cNvPr>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34354729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B898F7-9428-3081-DF63-765EA9FDFE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490A0D-392D-1C01-C587-BA72D98ACB9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34887CF6-72EB-76B4-04D1-73928677980B}"/>
              </a:ext>
            </a:extLst>
          </p:cNvPr>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41611884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819093-0F12-01E9-D322-64C64B4BBA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AEBCB6-379F-FDE1-AF77-6BAF381B7EE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17A68E9-707E-EF45-8149-E6A99B4BC623}"/>
              </a:ext>
            </a:extLst>
          </p:cNvPr>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7119818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40CF9930-BD2B-3F24-F757-87DE901BFBF4}"/>
            </a:ext>
          </a:extLst>
        </p:cNvPr>
        <p:cNvGrpSpPr/>
        <p:nvPr/>
      </p:nvGrpSpPr>
      <p:grpSpPr>
        <a:xfrm>
          <a:off x="0" y="0"/>
          <a:ext cx="0" cy="0"/>
          <a:chOff x="0" y="0"/>
          <a:chExt cx="0" cy="0"/>
        </a:xfrm>
      </p:grpSpPr>
      <p:sp>
        <p:nvSpPr>
          <p:cNvPr id="216" name="Google Shape;216;g1ea859cc0c3_0_55123:notes">
            <a:extLst>
              <a:ext uri="{FF2B5EF4-FFF2-40B4-BE49-F238E27FC236}">
                <a16:creationId xmlns:a16="http://schemas.microsoft.com/office/drawing/2014/main" id="{06FFAF2B-479F-4456-6ED2-E0A7B2FB26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ea859cc0c3_0_55123:notes">
            <a:extLst>
              <a:ext uri="{FF2B5EF4-FFF2-40B4-BE49-F238E27FC236}">
                <a16:creationId xmlns:a16="http://schemas.microsoft.com/office/drawing/2014/main" id="{A8291A4E-2ADD-8ECB-7F23-FDEF8C3A1B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7774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ea859cc0c3_0_550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ea859cc0c3_0_550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CE4A8A3F-FFD7-3166-010F-3A235CC69465}"/>
            </a:ext>
          </a:extLst>
        </p:cNvPr>
        <p:cNvGrpSpPr/>
        <p:nvPr/>
      </p:nvGrpSpPr>
      <p:grpSpPr>
        <a:xfrm>
          <a:off x="0" y="0"/>
          <a:ext cx="0" cy="0"/>
          <a:chOff x="0" y="0"/>
          <a:chExt cx="0" cy="0"/>
        </a:xfrm>
      </p:grpSpPr>
      <p:sp>
        <p:nvSpPr>
          <p:cNvPr id="216" name="Google Shape;216;g1ea859cc0c3_0_55123:notes">
            <a:extLst>
              <a:ext uri="{FF2B5EF4-FFF2-40B4-BE49-F238E27FC236}">
                <a16:creationId xmlns:a16="http://schemas.microsoft.com/office/drawing/2014/main" id="{C191A5C9-FD11-ED7E-993F-784CFD13D8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ea859cc0c3_0_55123:notes">
            <a:extLst>
              <a:ext uri="{FF2B5EF4-FFF2-40B4-BE49-F238E27FC236}">
                <a16:creationId xmlns:a16="http://schemas.microsoft.com/office/drawing/2014/main" id="{06D2B3B0-798E-739F-7943-EF286D65ED5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54614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8D1DB4CC-CAA6-1A94-1ADE-B51CAC55C12F}"/>
            </a:ext>
          </a:extLst>
        </p:cNvPr>
        <p:cNvGrpSpPr/>
        <p:nvPr/>
      </p:nvGrpSpPr>
      <p:grpSpPr>
        <a:xfrm>
          <a:off x="0" y="0"/>
          <a:ext cx="0" cy="0"/>
          <a:chOff x="0" y="0"/>
          <a:chExt cx="0" cy="0"/>
        </a:xfrm>
      </p:grpSpPr>
      <p:sp>
        <p:nvSpPr>
          <p:cNvPr id="216" name="Google Shape;216;g1ea859cc0c3_0_55123:notes">
            <a:extLst>
              <a:ext uri="{FF2B5EF4-FFF2-40B4-BE49-F238E27FC236}">
                <a16:creationId xmlns:a16="http://schemas.microsoft.com/office/drawing/2014/main" id="{B6C8C6E1-743C-7C02-37CD-C58AFC2681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ea859cc0c3_0_55123:notes">
            <a:extLst>
              <a:ext uri="{FF2B5EF4-FFF2-40B4-BE49-F238E27FC236}">
                <a16:creationId xmlns:a16="http://schemas.microsoft.com/office/drawing/2014/main" id="{64E53356-DA57-CE05-25CD-8B253B7B5A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35873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60A39D9C-7694-0E72-0604-E96F1A5FE241}"/>
            </a:ext>
          </a:extLst>
        </p:cNvPr>
        <p:cNvGrpSpPr/>
        <p:nvPr/>
      </p:nvGrpSpPr>
      <p:grpSpPr>
        <a:xfrm>
          <a:off x="0" y="0"/>
          <a:ext cx="0" cy="0"/>
          <a:chOff x="0" y="0"/>
          <a:chExt cx="0" cy="0"/>
        </a:xfrm>
      </p:grpSpPr>
      <p:sp>
        <p:nvSpPr>
          <p:cNvPr id="216" name="Google Shape;216;g1ea859cc0c3_0_55123:notes">
            <a:extLst>
              <a:ext uri="{FF2B5EF4-FFF2-40B4-BE49-F238E27FC236}">
                <a16:creationId xmlns:a16="http://schemas.microsoft.com/office/drawing/2014/main" id="{4764AFEC-2B89-5AFC-E66D-DDD8DDE8F9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ea859cc0c3_0_55123:notes">
            <a:extLst>
              <a:ext uri="{FF2B5EF4-FFF2-40B4-BE49-F238E27FC236}">
                <a16:creationId xmlns:a16="http://schemas.microsoft.com/office/drawing/2014/main" id="{76414F73-B923-19C5-CDD7-0268BB3452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98363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IN"/>
              <a:t>https://www.onlinegantt.com</a:t>
            </a:r>
          </a:p>
        </p:txBody>
      </p:sp>
    </p:spTree>
    <p:extLst>
      <p:ext uri="{BB962C8B-B14F-4D97-AF65-F5344CB8AC3E}">
        <p14:creationId xmlns:p14="http://schemas.microsoft.com/office/powerpoint/2010/main" val="1798212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60A39D9C-7694-0E72-0604-E96F1A5FE241}"/>
            </a:ext>
          </a:extLst>
        </p:cNvPr>
        <p:cNvGrpSpPr/>
        <p:nvPr/>
      </p:nvGrpSpPr>
      <p:grpSpPr>
        <a:xfrm>
          <a:off x="0" y="0"/>
          <a:ext cx="0" cy="0"/>
          <a:chOff x="0" y="0"/>
          <a:chExt cx="0" cy="0"/>
        </a:xfrm>
      </p:grpSpPr>
      <p:sp>
        <p:nvSpPr>
          <p:cNvPr id="216" name="Google Shape;216;g1ea859cc0c3_0_55123:notes">
            <a:extLst>
              <a:ext uri="{FF2B5EF4-FFF2-40B4-BE49-F238E27FC236}">
                <a16:creationId xmlns:a16="http://schemas.microsoft.com/office/drawing/2014/main" id="{4764AFEC-2B89-5AFC-E66D-DDD8DDE8F9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ea859cc0c3_0_55123:notes">
            <a:extLst>
              <a:ext uri="{FF2B5EF4-FFF2-40B4-BE49-F238E27FC236}">
                <a16:creationId xmlns:a16="http://schemas.microsoft.com/office/drawing/2014/main" id="{76414F73-B923-19C5-CDD7-0268BB3452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08087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35c9f142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35c9f142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4927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ea9947a512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ea9947a512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444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ea859cc0c3_0_55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ea859cc0c3_0_55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41630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1846681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ea859cc0c3_0_55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ea859cc0c3_0_55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4120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35316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ea9947a512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ea9947a512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8887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s://bit.ly/3A1uf1Q" TargetMode="Externa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6187900" y="2740750"/>
            <a:ext cx="3242550" cy="2866401"/>
          </a:xfrm>
          <a:prstGeom prst="rect">
            <a:avLst/>
          </a:prstGeom>
          <a:noFill/>
          <a:ln>
            <a:noFill/>
          </a:ln>
        </p:spPr>
      </p:pic>
      <p:pic>
        <p:nvPicPr>
          <p:cNvPr id="10" name="Google Shape;10;p2"/>
          <p:cNvPicPr preferRelativeResize="0"/>
          <p:nvPr/>
        </p:nvPicPr>
        <p:blipFill>
          <a:blip r:embed="rId3">
            <a:alphaModFix/>
          </a:blip>
          <a:stretch>
            <a:fillRect/>
          </a:stretch>
        </p:blipFill>
        <p:spPr>
          <a:xfrm rot="-1772020">
            <a:off x="239180" y="-461611"/>
            <a:ext cx="2427491" cy="2869275"/>
          </a:xfrm>
          <a:prstGeom prst="rect">
            <a:avLst/>
          </a:prstGeom>
          <a:noFill/>
          <a:ln>
            <a:noFill/>
          </a:ln>
        </p:spPr>
      </p:pic>
      <p:pic>
        <p:nvPicPr>
          <p:cNvPr id="11" name="Google Shape;11;p2"/>
          <p:cNvPicPr preferRelativeResize="0"/>
          <p:nvPr/>
        </p:nvPicPr>
        <p:blipFill>
          <a:blip r:embed="rId4">
            <a:alphaModFix/>
          </a:blip>
          <a:stretch>
            <a:fillRect/>
          </a:stretch>
        </p:blipFill>
        <p:spPr>
          <a:xfrm>
            <a:off x="46866" y="2926050"/>
            <a:ext cx="1758718" cy="2089347"/>
          </a:xfrm>
          <a:prstGeom prst="rect">
            <a:avLst/>
          </a:prstGeom>
          <a:noFill/>
          <a:ln>
            <a:noFill/>
          </a:ln>
        </p:spPr>
      </p:pic>
      <p:pic>
        <p:nvPicPr>
          <p:cNvPr id="12" name="Google Shape;12;p2"/>
          <p:cNvPicPr preferRelativeResize="0"/>
          <p:nvPr/>
        </p:nvPicPr>
        <p:blipFill>
          <a:blip r:embed="rId5">
            <a:alphaModFix/>
          </a:blip>
          <a:stretch>
            <a:fillRect/>
          </a:stretch>
        </p:blipFill>
        <p:spPr>
          <a:xfrm rot="-429693">
            <a:off x="6649190" y="240144"/>
            <a:ext cx="1807370" cy="1465765"/>
          </a:xfrm>
          <a:prstGeom prst="rect">
            <a:avLst/>
          </a:prstGeom>
          <a:noFill/>
          <a:ln>
            <a:noFill/>
          </a:ln>
        </p:spPr>
      </p:pic>
      <p:sp>
        <p:nvSpPr>
          <p:cNvPr id="13" name="Google Shape;13;p2"/>
          <p:cNvSpPr/>
          <p:nvPr/>
        </p:nvSpPr>
        <p:spPr>
          <a:xfrm>
            <a:off x="1338200" y="752725"/>
            <a:ext cx="6467700" cy="36381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4" name="Google Shape;14;p2"/>
          <p:cNvSpPr txBox="1">
            <a:spLocks noGrp="1"/>
          </p:cNvSpPr>
          <p:nvPr>
            <p:ph type="ctrTitle"/>
          </p:nvPr>
        </p:nvSpPr>
        <p:spPr>
          <a:xfrm>
            <a:off x="1677750" y="1481550"/>
            <a:ext cx="5788500" cy="21804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86"/>
        <p:cNvGrpSpPr/>
        <p:nvPr/>
      </p:nvGrpSpPr>
      <p:grpSpPr>
        <a:xfrm>
          <a:off x="0" y="0"/>
          <a:ext cx="0" cy="0"/>
          <a:chOff x="0" y="0"/>
          <a:chExt cx="0" cy="0"/>
        </a:xfrm>
      </p:grpSpPr>
      <p:pic>
        <p:nvPicPr>
          <p:cNvPr id="87" name="Google Shape;87;p14"/>
          <p:cNvPicPr preferRelativeResize="0"/>
          <p:nvPr/>
        </p:nvPicPr>
        <p:blipFill>
          <a:blip r:embed="rId2">
            <a:alphaModFix/>
          </a:blip>
          <a:stretch>
            <a:fillRect/>
          </a:stretch>
        </p:blipFill>
        <p:spPr>
          <a:xfrm rot="8100000">
            <a:off x="-207634" y="-409069"/>
            <a:ext cx="2531548" cy="2999897"/>
          </a:xfrm>
          <a:prstGeom prst="rect">
            <a:avLst/>
          </a:prstGeom>
          <a:noFill/>
          <a:ln>
            <a:noFill/>
          </a:ln>
        </p:spPr>
      </p:pic>
      <p:pic>
        <p:nvPicPr>
          <p:cNvPr id="88" name="Google Shape;88;p14"/>
          <p:cNvPicPr preferRelativeResize="0"/>
          <p:nvPr/>
        </p:nvPicPr>
        <p:blipFill>
          <a:blip r:embed="rId3">
            <a:alphaModFix/>
          </a:blip>
          <a:stretch>
            <a:fillRect/>
          </a:stretch>
        </p:blipFill>
        <p:spPr>
          <a:xfrm rot="8273996" flipH="1">
            <a:off x="6803285" y="393330"/>
            <a:ext cx="3005512" cy="3570537"/>
          </a:xfrm>
          <a:prstGeom prst="rect">
            <a:avLst/>
          </a:prstGeom>
          <a:noFill/>
          <a:ln>
            <a:noFill/>
          </a:ln>
        </p:spPr>
      </p:pic>
      <p:sp>
        <p:nvSpPr>
          <p:cNvPr id="89" name="Google Shape;89;p14"/>
          <p:cNvSpPr/>
          <p:nvPr/>
        </p:nvSpPr>
        <p:spPr>
          <a:xfrm>
            <a:off x="1338200" y="752725"/>
            <a:ext cx="6467700" cy="36381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pic>
        <p:nvPicPr>
          <p:cNvPr id="90" name="Google Shape;90;p14"/>
          <p:cNvPicPr preferRelativeResize="0"/>
          <p:nvPr/>
        </p:nvPicPr>
        <p:blipFill>
          <a:blip r:embed="rId4">
            <a:alphaModFix/>
          </a:blip>
          <a:stretch>
            <a:fillRect/>
          </a:stretch>
        </p:blipFill>
        <p:spPr>
          <a:xfrm rot="-7200000">
            <a:off x="257083" y="3805124"/>
            <a:ext cx="1764660" cy="2089350"/>
          </a:xfrm>
          <a:prstGeom prst="rect">
            <a:avLst/>
          </a:prstGeom>
          <a:noFill/>
          <a:ln>
            <a:noFill/>
          </a:ln>
        </p:spPr>
      </p:pic>
      <p:sp>
        <p:nvSpPr>
          <p:cNvPr id="91" name="Google Shape;91;p14"/>
          <p:cNvSpPr txBox="1">
            <a:spLocks noGrp="1"/>
          </p:cNvSpPr>
          <p:nvPr>
            <p:ph type="title"/>
          </p:nvPr>
        </p:nvSpPr>
        <p:spPr>
          <a:xfrm>
            <a:off x="1689116" y="1096725"/>
            <a:ext cx="57651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99"/>
        <p:cNvGrpSpPr/>
        <p:nvPr/>
      </p:nvGrpSpPr>
      <p:grpSpPr>
        <a:xfrm>
          <a:off x="0" y="0"/>
          <a:ext cx="0" cy="0"/>
          <a:chOff x="0" y="0"/>
          <a:chExt cx="0" cy="0"/>
        </a:xfrm>
      </p:grpSpPr>
      <p:pic>
        <p:nvPicPr>
          <p:cNvPr id="100" name="Google Shape;100;p16"/>
          <p:cNvPicPr preferRelativeResize="0"/>
          <p:nvPr/>
        </p:nvPicPr>
        <p:blipFill>
          <a:blip r:embed="rId2">
            <a:alphaModFix/>
          </a:blip>
          <a:stretch>
            <a:fillRect/>
          </a:stretch>
        </p:blipFill>
        <p:spPr>
          <a:xfrm>
            <a:off x="713223" y="3554975"/>
            <a:ext cx="2294075" cy="2725349"/>
          </a:xfrm>
          <a:prstGeom prst="rect">
            <a:avLst/>
          </a:prstGeom>
          <a:noFill/>
          <a:ln>
            <a:noFill/>
          </a:ln>
        </p:spPr>
      </p:pic>
      <p:pic>
        <p:nvPicPr>
          <p:cNvPr id="101" name="Google Shape;101;p16"/>
          <p:cNvPicPr preferRelativeResize="0"/>
          <p:nvPr/>
        </p:nvPicPr>
        <p:blipFill>
          <a:blip r:embed="rId3">
            <a:alphaModFix/>
          </a:blip>
          <a:stretch>
            <a:fillRect/>
          </a:stretch>
        </p:blipFill>
        <p:spPr>
          <a:xfrm rot="3350464">
            <a:off x="7273014" y="912059"/>
            <a:ext cx="2161119" cy="2554433"/>
          </a:xfrm>
          <a:prstGeom prst="rect">
            <a:avLst/>
          </a:prstGeom>
          <a:noFill/>
          <a:ln>
            <a:noFill/>
          </a:ln>
        </p:spPr>
      </p:pic>
      <p:pic>
        <p:nvPicPr>
          <p:cNvPr id="102" name="Google Shape;102;p16"/>
          <p:cNvPicPr preferRelativeResize="0"/>
          <p:nvPr/>
        </p:nvPicPr>
        <p:blipFill>
          <a:blip r:embed="rId4">
            <a:alphaModFix/>
          </a:blip>
          <a:stretch>
            <a:fillRect/>
          </a:stretch>
        </p:blipFill>
        <p:spPr>
          <a:xfrm>
            <a:off x="-430164" y="-382850"/>
            <a:ext cx="2535630" cy="2089349"/>
          </a:xfrm>
          <a:prstGeom prst="rect">
            <a:avLst/>
          </a:prstGeom>
          <a:noFill/>
          <a:ln>
            <a:noFill/>
          </a:ln>
        </p:spPr>
      </p:pic>
      <p:sp>
        <p:nvSpPr>
          <p:cNvPr id="103" name="Google Shape;103;p16"/>
          <p:cNvSpPr/>
          <p:nvPr/>
        </p:nvSpPr>
        <p:spPr>
          <a:xfrm>
            <a:off x="395925" y="327175"/>
            <a:ext cx="8352300" cy="44892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04" name="Google Shape;104;p1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4">
  <p:cSld name="TITLE_ONLY_3_1">
    <p:spTree>
      <p:nvGrpSpPr>
        <p:cNvPr id="1" name="Shape 105"/>
        <p:cNvGrpSpPr/>
        <p:nvPr/>
      </p:nvGrpSpPr>
      <p:grpSpPr>
        <a:xfrm>
          <a:off x="0" y="0"/>
          <a:ext cx="0" cy="0"/>
          <a:chOff x="0" y="0"/>
          <a:chExt cx="0" cy="0"/>
        </a:xfrm>
      </p:grpSpPr>
      <p:pic>
        <p:nvPicPr>
          <p:cNvPr id="106" name="Google Shape;106;p17"/>
          <p:cNvPicPr preferRelativeResize="0"/>
          <p:nvPr/>
        </p:nvPicPr>
        <p:blipFill>
          <a:blip r:embed="rId2">
            <a:alphaModFix/>
          </a:blip>
          <a:stretch>
            <a:fillRect/>
          </a:stretch>
        </p:blipFill>
        <p:spPr>
          <a:xfrm rot="8273996" flipH="1">
            <a:off x="7010694" y="3725279"/>
            <a:ext cx="1368981" cy="1626344"/>
          </a:xfrm>
          <a:prstGeom prst="rect">
            <a:avLst/>
          </a:prstGeom>
          <a:noFill/>
          <a:ln>
            <a:noFill/>
          </a:ln>
        </p:spPr>
      </p:pic>
      <p:pic>
        <p:nvPicPr>
          <p:cNvPr id="107" name="Google Shape;107;p17"/>
          <p:cNvPicPr preferRelativeResize="0"/>
          <p:nvPr/>
        </p:nvPicPr>
        <p:blipFill>
          <a:blip r:embed="rId3">
            <a:alphaModFix/>
          </a:blip>
          <a:stretch>
            <a:fillRect/>
          </a:stretch>
        </p:blipFill>
        <p:spPr>
          <a:xfrm rot="2104757">
            <a:off x="749320" y="3559326"/>
            <a:ext cx="1880611" cy="2089345"/>
          </a:xfrm>
          <a:prstGeom prst="rect">
            <a:avLst/>
          </a:prstGeom>
          <a:noFill/>
          <a:ln>
            <a:noFill/>
          </a:ln>
        </p:spPr>
      </p:pic>
      <p:pic>
        <p:nvPicPr>
          <p:cNvPr id="108" name="Google Shape;108;p17"/>
          <p:cNvPicPr preferRelativeResize="0"/>
          <p:nvPr/>
        </p:nvPicPr>
        <p:blipFill>
          <a:blip r:embed="rId4">
            <a:alphaModFix/>
          </a:blip>
          <a:stretch>
            <a:fillRect/>
          </a:stretch>
        </p:blipFill>
        <p:spPr>
          <a:xfrm rot="8100000">
            <a:off x="-793397" y="-485869"/>
            <a:ext cx="2531548" cy="2999897"/>
          </a:xfrm>
          <a:prstGeom prst="rect">
            <a:avLst/>
          </a:prstGeom>
          <a:noFill/>
          <a:ln>
            <a:noFill/>
          </a:ln>
        </p:spPr>
      </p:pic>
      <p:pic>
        <p:nvPicPr>
          <p:cNvPr id="109" name="Google Shape;109;p17"/>
          <p:cNvPicPr preferRelativeResize="0"/>
          <p:nvPr/>
        </p:nvPicPr>
        <p:blipFill>
          <a:blip r:embed="rId5">
            <a:alphaModFix/>
          </a:blip>
          <a:stretch>
            <a:fillRect/>
          </a:stretch>
        </p:blipFill>
        <p:spPr>
          <a:xfrm rot="1861168">
            <a:off x="7556113" y="-623425"/>
            <a:ext cx="2576275" cy="2089350"/>
          </a:xfrm>
          <a:prstGeom prst="rect">
            <a:avLst/>
          </a:prstGeom>
          <a:noFill/>
          <a:ln>
            <a:noFill/>
          </a:ln>
        </p:spPr>
      </p:pic>
      <p:sp>
        <p:nvSpPr>
          <p:cNvPr id="110" name="Google Shape;110;p17"/>
          <p:cNvSpPr/>
          <p:nvPr/>
        </p:nvSpPr>
        <p:spPr>
          <a:xfrm>
            <a:off x="395925" y="327175"/>
            <a:ext cx="8352300" cy="44892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11" name="Google Shape;111;p1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12"/>
        <p:cNvGrpSpPr/>
        <p:nvPr/>
      </p:nvGrpSpPr>
      <p:grpSpPr>
        <a:xfrm>
          <a:off x="0" y="0"/>
          <a:ext cx="0" cy="0"/>
          <a:chOff x="0" y="0"/>
          <a:chExt cx="0" cy="0"/>
        </a:xfrm>
      </p:grpSpPr>
      <p:pic>
        <p:nvPicPr>
          <p:cNvPr id="113" name="Google Shape;113;p18"/>
          <p:cNvPicPr preferRelativeResize="0"/>
          <p:nvPr/>
        </p:nvPicPr>
        <p:blipFill>
          <a:blip r:embed="rId2">
            <a:alphaModFix/>
          </a:blip>
          <a:stretch>
            <a:fillRect/>
          </a:stretch>
        </p:blipFill>
        <p:spPr>
          <a:xfrm>
            <a:off x="486451" y="-122934"/>
            <a:ext cx="2343000" cy="2178985"/>
          </a:xfrm>
          <a:prstGeom prst="rect">
            <a:avLst/>
          </a:prstGeom>
          <a:noFill/>
          <a:ln>
            <a:noFill/>
          </a:ln>
        </p:spPr>
      </p:pic>
      <p:sp>
        <p:nvSpPr>
          <p:cNvPr id="114" name="Google Shape;114;p18"/>
          <p:cNvSpPr/>
          <p:nvPr/>
        </p:nvSpPr>
        <p:spPr>
          <a:xfrm>
            <a:off x="1338200" y="752725"/>
            <a:ext cx="6467700" cy="36381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15" name="Google Shape;115;p18"/>
          <p:cNvSpPr txBox="1">
            <a:spLocks noGrp="1"/>
          </p:cNvSpPr>
          <p:nvPr>
            <p:ph type="title"/>
          </p:nvPr>
        </p:nvSpPr>
        <p:spPr>
          <a:xfrm>
            <a:off x="1725950" y="1936950"/>
            <a:ext cx="3715800" cy="2163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6" name="Google Shape;116;p18"/>
          <p:cNvSpPr txBox="1">
            <a:spLocks noGrp="1"/>
          </p:cNvSpPr>
          <p:nvPr>
            <p:ph type="title" idx="2" hasCustomPrompt="1"/>
          </p:nvPr>
        </p:nvSpPr>
        <p:spPr>
          <a:xfrm>
            <a:off x="1725950" y="1042650"/>
            <a:ext cx="1268400" cy="8943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pic>
        <p:nvPicPr>
          <p:cNvPr id="117" name="Google Shape;117;p18"/>
          <p:cNvPicPr preferRelativeResize="0"/>
          <p:nvPr/>
        </p:nvPicPr>
        <p:blipFill>
          <a:blip r:embed="rId3">
            <a:alphaModFix/>
          </a:blip>
          <a:stretch>
            <a:fillRect/>
          </a:stretch>
        </p:blipFill>
        <p:spPr>
          <a:xfrm>
            <a:off x="6671703" y="-290500"/>
            <a:ext cx="2342998" cy="2783499"/>
          </a:xfrm>
          <a:prstGeom prst="rect">
            <a:avLst/>
          </a:prstGeom>
          <a:noFill/>
          <a:ln>
            <a:noFill/>
          </a:ln>
        </p:spPr>
      </p:pic>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118"/>
        <p:cNvGrpSpPr/>
        <p:nvPr/>
      </p:nvGrpSpPr>
      <p:grpSpPr>
        <a:xfrm>
          <a:off x="0" y="0"/>
          <a:ext cx="0" cy="0"/>
          <a:chOff x="0" y="0"/>
          <a:chExt cx="0" cy="0"/>
        </a:xfrm>
      </p:grpSpPr>
      <p:pic>
        <p:nvPicPr>
          <p:cNvPr id="119" name="Google Shape;119;p19"/>
          <p:cNvPicPr preferRelativeResize="0"/>
          <p:nvPr/>
        </p:nvPicPr>
        <p:blipFill>
          <a:blip r:embed="rId2">
            <a:alphaModFix/>
          </a:blip>
          <a:stretch>
            <a:fillRect/>
          </a:stretch>
        </p:blipFill>
        <p:spPr>
          <a:xfrm>
            <a:off x="387361" y="3054150"/>
            <a:ext cx="2535630" cy="2089349"/>
          </a:xfrm>
          <a:prstGeom prst="rect">
            <a:avLst/>
          </a:prstGeom>
          <a:noFill/>
          <a:ln>
            <a:noFill/>
          </a:ln>
        </p:spPr>
      </p:pic>
      <p:pic>
        <p:nvPicPr>
          <p:cNvPr id="120" name="Google Shape;120;p19"/>
          <p:cNvPicPr preferRelativeResize="0"/>
          <p:nvPr/>
        </p:nvPicPr>
        <p:blipFill>
          <a:blip r:embed="rId3">
            <a:alphaModFix/>
          </a:blip>
          <a:stretch>
            <a:fillRect/>
          </a:stretch>
        </p:blipFill>
        <p:spPr>
          <a:xfrm rot="-3812036">
            <a:off x="6567713" y="3054150"/>
            <a:ext cx="2576275" cy="2089349"/>
          </a:xfrm>
          <a:prstGeom prst="rect">
            <a:avLst/>
          </a:prstGeom>
          <a:noFill/>
          <a:ln>
            <a:noFill/>
          </a:ln>
        </p:spPr>
      </p:pic>
      <p:pic>
        <p:nvPicPr>
          <p:cNvPr id="121" name="Google Shape;121;p19"/>
          <p:cNvPicPr preferRelativeResize="0"/>
          <p:nvPr/>
        </p:nvPicPr>
        <p:blipFill>
          <a:blip r:embed="rId4">
            <a:alphaModFix/>
          </a:blip>
          <a:stretch>
            <a:fillRect/>
          </a:stretch>
        </p:blipFill>
        <p:spPr>
          <a:xfrm>
            <a:off x="6671703" y="-290500"/>
            <a:ext cx="2342998" cy="2783499"/>
          </a:xfrm>
          <a:prstGeom prst="rect">
            <a:avLst/>
          </a:prstGeom>
          <a:noFill/>
          <a:ln>
            <a:noFill/>
          </a:ln>
        </p:spPr>
      </p:pic>
      <p:sp>
        <p:nvSpPr>
          <p:cNvPr id="122" name="Google Shape;122;p19"/>
          <p:cNvSpPr/>
          <p:nvPr/>
        </p:nvSpPr>
        <p:spPr>
          <a:xfrm>
            <a:off x="1338200" y="752725"/>
            <a:ext cx="6467700" cy="36381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23" name="Google Shape;123;p19"/>
          <p:cNvSpPr txBox="1">
            <a:spLocks noGrp="1"/>
          </p:cNvSpPr>
          <p:nvPr>
            <p:ph type="title"/>
          </p:nvPr>
        </p:nvSpPr>
        <p:spPr>
          <a:xfrm>
            <a:off x="3709100" y="1936950"/>
            <a:ext cx="3715800" cy="21639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3600"/>
              <a:buNone/>
              <a:defRPr sz="40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124" name="Google Shape;124;p19"/>
          <p:cNvSpPr txBox="1">
            <a:spLocks noGrp="1"/>
          </p:cNvSpPr>
          <p:nvPr>
            <p:ph type="title" idx="2" hasCustomPrompt="1"/>
          </p:nvPr>
        </p:nvSpPr>
        <p:spPr>
          <a:xfrm>
            <a:off x="6156500" y="1042650"/>
            <a:ext cx="1268400" cy="8943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6000"/>
              <a:buNone/>
              <a:defRPr sz="600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r>
              <a:t>xx%</a:t>
            </a:r>
          </a:p>
        </p:txBody>
      </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25"/>
        <p:cNvGrpSpPr/>
        <p:nvPr/>
      </p:nvGrpSpPr>
      <p:grpSpPr>
        <a:xfrm>
          <a:off x="0" y="0"/>
          <a:ext cx="0" cy="0"/>
          <a:chOff x="0" y="0"/>
          <a:chExt cx="0" cy="0"/>
        </a:xfrm>
      </p:grpSpPr>
      <p:pic>
        <p:nvPicPr>
          <p:cNvPr id="126" name="Google Shape;126;p20"/>
          <p:cNvPicPr preferRelativeResize="0"/>
          <p:nvPr/>
        </p:nvPicPr>
        <p:blipFill>
          <a:blip r:embed="rId2">
            <a:alphaModFix/>
          </a:blip>
          <a:stretch>
            <a:fillRect/>
          </a:stretch>
        </p:blipFill>
        <p:spPr>
          <a:xfrm>
            <a:off x="7246726" y="-505175"/>
            <a:ext cx="2576275" cy="2089349"/>
          </a:xfrm>
          <a:prstGeom prst="rect">
            <a:avLst/>
          </a:prstGeom>
          <a:noFill/>
          <a:ln>
            <a:noFill/>
          </a:ln>
        </p:spPr>
      </p:pic>
      <p:pic>
        <p:nvPicPr>
          <p:cNvPr id="127" name="Google Shape;127;p20"/>
          <p:cNvPicPr preferRelativeResize="0"/>
          <p:nvPr/>
        </p:nvPicPr>
        <p:blipFill>
          <a:blip r:embed="rId3">
            <a:alphaModFix/>
          </a:blip>
          <a:stretch>
            <a:fillRect/>
          </a:stretch>
        </p:blipFill>
        <p:spPr>
          <a:xfrm rot="943746">
            <a:off x="-509028" y="3393074"/>
            <a:ext cx="2939206" cy="2421857"/>
          </a:xfrm>
          <a:prstGeom prst="rect">
            <a:avLst/>
          </a:prstGeom>
          <a:noFill/>
          <a:ln>
            <a:noFill/>
          </a:ln>
        </p:spPr>
      </p:pic>
      <p:sp>
        <p:nvSpPr>
          <p:cNvPr id="128" name="Google Shape;128;p20"/>
          <p:cNvSpPr/>
          <p:nvPr/>
        </p:nvSpPr>
        <p:spPr>
          <a:xfrm>
            <a:off x="395925" y="327175"/>
            <a:ext cx="8352300" cy="44892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29" name="Google Shape;129;p20"/>
          <p:cNvSpPr txBox="1">
            <a:spLocks noGrp="1"/>
          </p:cNvSpPr>
          <p:nvPr>
            <p:ph type="title"/>
          </p:nvPr>
        </p:nvSpPr>
        <p:spPr>
          <a:xfrm>
            <a:off x="1613075" y="540000"/>
            <a:ext cx="5917800" cy="123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0" name="Google Shape;130;p20"/>
          <p:cNvSpPr txBox="1">
            <a:spLocks noGrp="1"/>
          </p:cNvSpPr>
          <p:nvPr>
            <p:ph type="subTitle" idx="1"/>
          </p:nvPr>
        </p:nvSpPr>
        <p:spPr>
          <a:xfrm>
            <a:off x="2347900" y="1771800"/>
            <a:ext cx="4448100" cy="123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20"/>
          <p:cNvSpPr txBox="1"/>
          <p:nvPr/>
        </p:nvSpPr>
        <p:spPr>
          <a:xfrm>
            <a:off x="1785175" y="3688150"/>
            <a:ext cx="55737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Inter"/>
                <a:ea typeface="Inter"/>
                <a:cs typeface="Inter"/>
                <a:sym typeface="Inter"/>
              </a:rPr>
              <a:t>CREDITS:</a:t>
            </a:r>
            <a:r>
              <a:rPr lang="en" sz="1000">
                <a:solidFill>
                  <a:schemeClr val="dk1"/>
                </a:solidFill>
                <a:latin typeface="Inter"/>
                <a:ea typeface="Inter"/>
                <a:cs typeface="Inter"/>
                <a:sym typeface="Inter"/>
              </a:rPr>
              <a:t> This presentation template was created by </a:t>
            </a:r>
            <a:r>
              <a:rPr lang="en" sz="1000" b="1" u="sng">
                <a:solidFill>
                  <a:schemeClr val="dk1"/>
                </a:solidFill>
                <a:latin typeface="Inter"/>
                <a:ea typeface="Inter"/>
                <a:cs typeface="Inter"/>
                <a:sym typeface="Inter"/>
                <a:hlinkClick r:id="rId4">
                  <a:extLst>
                    <a:ext uri="{A12FA001-AC4F-418D-AE19-62706E023703}">
                      <ahyp:hlinkClr xmlns:ahyp="http://schemas.microsoft.com/office/drawing/2018/hyperlinkcolor" val="tx"/>
                    </a:ext>
                  </a:extLst>
                </a:hlinkClick>
              </a:rPr>
              <a:t>Slidesgo</a:t>
            </a:r>
            <a:r>
              <a:rPr lang="en" sz="1000">
                <a:solidFill>
                  <a:schemeClr val="dk1"/>
                </a:solidFill>
                <a:latin typeface="Inter"/>
                <a:ea typeface="Inter"/>
                <a:cs typeface="Inter"/>
                <a:sym typeface="Inter"/>
              </a:rPr>
              <a:t>, and includes icons by </a:t>
            </a:r>
            <a:r>
              <a:rPr lang="en" sz="1000" b="1" u="sng">
                <a:solidFill>
                  <a:schemeClr val="dk1"/>
                </a:solidFill>
                <a:latin typeface="Inter"/>
                <a:ea typeface="Inter"/>
                <a:cs typeface="Inter"/>
                <a:sym typeface="Inter"/>
                <a:hlinkClick r:id="rId5">
                  <a:extLst>
                    <a:ext uri="{A12FA001-AC4F-418D-AE19-62706E023703}">
                      <ahyp:hlinkClr xmlns:ahyp="http://schemas.microsoft.com/office/drawing/2018/hyperlinkcolor" val="tx"/>
                    </a:ext>
                  </a:extLst>
                </a:hlinkClick>
              </a:rPr>
              <a:t>Flaticon</a:t>
            </a:r>
            <a:r>
              <a:rPr lang="en" sz="1000">
                <a:solidFill>
                  <a:schemeClr val="dk1"/>
                </a:solidFill>
                <a:latin typeface="Inter"/>
                <a:ea typeface="Inter"/>
                <a:cs typeface="Inter"/>
                <a:sym typeface="Inter"/>
              </a:rPr>
              <a:t>, infographics &amp; images by </a:t>
            </a:r>
            <a:r>
              <a:rPr lang="en" sz="1000" b="1" u="sng">
                <a:solidFill>
                  <a:schemeClr val="dk1"/>
                </a:solidFill>
                <a:latin typeface="Inter"/>
                <a:ea typeface="Inter"/>
                <a:cs typeface="Inter"/>
                <a:sym typeface="Inter"/>
                <a:hlinkClick r:id="rId6">
                  <a:extLst>
                    <a:ext uri="{A12FA001-AC4F-418D-AE19-62706E023703}">
                      <ahyp:hlinkClr xmlns:ahyp="http://schemas.microsoft.com/office/drawing/2018/hyperlinkcolor" val="tx"/>
                    </a:ext>
                  </a:extLst>
                </a:hlinkClick>
              </a:rPr>
              <a:t>Freepik</a:t>
            </a:r>
            <a:r>
              <a:rPr lang="en" sz="1000" u="sng">
                <a:solidFill>
                  <a:schemeClr val="dk1"/>
                </a:solidFill>
                <a:latin typeface="Inter"/>
                <a:ea typeface="Inter"/>
                <a:cs typeface="Inter"/>
                <a:sym typeface="Inter"/>
              </a:rPr>
              <a:t> </a:t>
            </a:r>
            <a:r>
              <a:rPr lang="en" sz="1000">
                <a:solidFill>
                  <a:schemeClr val="dk1"/>
                </a:solidFill>
                <a:latin typeface="Inter"/>
                <a:ea typeface="Inter"/>
                <a:cs typeface="Inter"/>
                <a:sym typeface="Inter"/>
              </a:rPr>
              <a:t>and content by </a:t>
            </a:r>
            <a:r>
              <a:rPr lang="en" sz="1000" b="1">
                <a:solidFill>
                  <a:schemeClr val="dk1"/>
                </a:solidFill>
                <a:latin typeface="Inter"/>
                <a:ea typeface="Inter"/>
                <a:cs typeface="Inter"/>
                <a:sym typeface="Inter"/>
              </a:rPr>
              <a:t>Swetha Tandri</a:t>
            </a:r>
            <a:endParaRPr sz="1000" b="1">
              <a:solidFill>
                <a:schemeClr val="dk1"/>
              </a:solidFill>
              <a:latin typeface="Inter"/>
              <a:ea typeface="Inter"/>
              <a:cs typeface="Inter"/>
              <a:sym typeface="Inter"/>
            </a:endParaRPr>
          </a:p>
        </p:txBody>
      </p:sp>
      <p:pic>
        <p:nvPicPr>
          <p:cNvPr id="132" name="Google Shape;132;p20"/>
          <p:cNvPicPr preferRelativeResize="0"/>
          <p:nvPr/>
        </p:nvPicPr>
        <p:blipFill>
          <a:blip r:embed="rId7">
            <a:alphaModFix/>
          </a:blip>
          <a:stretch>
            <a:fillRect/>
          </a:stretch>
        </p:blipFill>
        <p:spPr>
          <a:xfrm rot="1209400">
            <a:off x="-46086" y="-239800"/>
            <a:ext cx="1763170" cy="2089347"/>
          </a:xfrm>
          <a:prstGeom prst="rect">
            <a:avLst/>
          </a:prstGeom>
          <a:noFill/>
          <a:ln>
            <a:noFill/>
          </a:ln>
        </p:spPr>
      </p:pic>
      <p:pic>
        <p:nvPicPr>
          <p:cNvPr id="133" name="Google Shape;133;p20"/>
          <p:cNvPicPr preferRelativeResize="0"/>
          <p:nvPr/>
        </p:nvPicPr>
        <p:blipFill>
          <a:blip r:embed="rId8">
            <a:alphaModFix/>
          </a:blip>
          <a:stretch>
            <a:fillRect/>
          </a:stretch>
        </p:blipFill>
        <p:spPr>
          <a:xfrm>
            <a:off x="7787427" y="3946800"/>
            <a:ext cx="1799697" cy="1590950"/>
          </a:xfrm>
          <a:prstGeom prst="rect">
            <a:avLst/>
          </a:prstGeom>
          <a:noFill/>
          <a:ln>
            <a:noFill/>
          </a:ln>
        </p:spPr>
      </p:pic>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34"/>
        <p:cNvGrpSpPr/>
        <p:nvPr/>
      </p:nvGrpSpPr>
      <p:grpSpPr>
        <a:xfrm>
          <a:off x="0" y="0"/>
          <a:ext cx="0" cy="0"/>
          <a:chOff x="0" y="0"/>
          <a:chExt cx="0" cy="0"/>
        </a:xfrm>
      </p:grpSpPr>
      <p:pic>
        <p:nvPicPr>
          <p:cNvPr id="135" name="Google Shape;135;p21"/>
          <p:cNvPicPr preferRelativeResize="0"/>
          <p:nvPr/>
        </p:nvPicPr>
        <p:blipFill>
          <a:blip r:embed="rId2">
            <a:alphaModFix/>
          </a:blip>
          <a:stretch>
            <a:fillRect/>
          </a:stretch>
        </p:blipFill>
        <p:spPr>
          <a:xfrm rot="8100000">
            <a:off x="-417184" y="-332869"/>
            <a:ext cx="2531548" cy="2999897"/>
          </a:xfrm>
          <a:prstGeom prst="rect">
            <a:avLst/>
          </a:prstGeom>
          <a:noFill/>
          <a:ln>
            <a:noFill/>
          </a:ln>
        </p:spPr>
      </p:pic>
      <p:pic>
        <p:nvPicPr>
          <p:cNvPr id="136" name="Google Shape;136;p21"/>
          <p:cNvPicPr preferRelativeResize="0"/>
          <p:nvPr/>
        </p:nvPicPr>
        <p:blipFill>
          <a:blip r:embed="rId3">
            <a:alphaModFix/>
          </a:blip>
          <a:stretch>
            <a:fillRect/>
          </a:stretch>
        </p:blipFill>
        <p:spPr>
          <a:xfrm rot="8273996" flipH="1">
            <a:off x="6803285" y="393330"/>
            <a:ext cx="3005512" cy="3570537"/>
          </a:xfrm>
          <a:prstGeom prst="rect">
            <a:avLst/>
          </a:prstGeom>
          <a:noFill/>
          <a:ln>
            <a:noFill/>
          </a:ln>
        </p:spPr>
      </p:pic>
      <p:pic>
        <p:nvPicPr>
          <p:cNvPr id="137" name="Google Shape;137;p21"/>
          <p:cNvPicPr preferRelativeResize="0"/>
          <p:nvPr/>
        </p:nvPicPr>
        <p:blipFill>
          <a:blip r:embed="rId4">
            <a:alphaModFix/>
          </a:blip>
          <a:stretch>
            <a:fillRect/>
          </a:stretch>
        </p:blipFill>
        <p:spPr>
          <a:xfrm rot="-7200000">
            <a:off x="3000283" y="3559324"/>
            <a:ext cx="1764660" cy="2089350"/>
          </a:xfrm>
          <a:prstGeom prst="rect">
            <a:avLst/>
          </a:prstGeom>
          <a:noFill/>
          <a:ln>
            <a:noFill/>
          </a:ln>
        </p:spPr>
      </p:pic>
      <p:sp>
        <p:nvSpPr>
          <p:cNvPr id="138" name="Google Shape;138;p21"/>
          <p:cNvSpPr/>
          <p:nvPr/>
        </p:nvSpPr>
        <p:spPr>
          <a:xfrm>
            <a:off x="395925" y="327175"/>
            <a:ext cx="8352300" cy="44892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39"/>
        <p:cNvGrpSpPr/>
        <p:nvPr/>
      </p:nvGrpSpPr>
      <p:grpSpPr>
        <a:xfrm>
          <a:off x="0" y="0"/>
          <a:ext cx="0" cy="0"/>
          <a:chOff x="0" y="0"/>
          <a:chExt cx="0" cy="0"/>
        </a:xfrm>
      </p:grpSpPr>
      <p:pic>
        <p:nvPicPr>
          <p:cNvPr id="140" name="Google Shape;140;p22"/>
          <p:cNvPicPr preferRelativeResize="0"/>
          <p:nvPr/>
        </p:nvPicPr>
        <p:blipFill>
          <a:blip r:embed="rId2">
            <a:alphaModFix/>
          </a:blip>
          <a:stretch>
            <a:fillRect/>
          </a:stretch>
        </p:blipFill>
        <p:spPr>
          <a:xfrm rot="8273996" flipH="1">
            <a:off x="7848894" y="-68071"/>
            <a:ext cx="1368981" cy="1626344"/>
          </a:xfrm>
          <a:prstGeom prst="rect">
            <a:avLst/>
          </a:prstGeom>
          <a:noFill/>
          <a:ln>
            <a:noFill/>
          </a:ln>
        </p:spPr>
      </p:pic>
      <p:pic>
        <p:nvPicPr>
          <p:cNvPr id="141" name="Google Shape;141;p22"/>
          <p:cNvPicPr preferRelativeResize="0"/>
          <p:nvPr/>
        </p:nvPicPr>
        <p:blipFill>
          <a:blip r:embed="rId3">
            <a:alphaModFix/>
          </a:blip>
          <a:stretch>
            <a:fillRect/>
          </a:stretch>
        </p:blipFill>
        <p:spPr>
          <a:xfrm rot="2104757">
            <a:off x="749320" y="3559326"/>
            <a:ext cx="1880611" cy="2089345"/>
          </a:xfrm>
          <a:prstGeom prst="rect">
            <a:avLst/>
          </a:prstGeom>
          <a:noFill/>
          <a:ln>
            <a:noFill/>
          </a:ln>
        </p:spPr>
      </p:pic>
      <p:pic>
        <p:nvPicPr>
          <p:cNvPr id="142" name="Google Shape;142;p22"/>
          <p:cNvPicPr preferRelativeResize="0"/>
          <p:nvPr/>
        </p:nvPicPr>
        <p:blipFill>
          <a:blip r:embed="rId4">
            <a:alphaModFix/>
          </a:blip>
          <a:stretch>
            <a:fillRect/>
          </a:stretch>
        </p:blipFill>
        <p:spPr>
          <a:xfrm rot="8100000">
            <a:off x="6940903" y="2276381"/>
            <a:ext cx="2531548" cy="2999897"/>
          </a:xfrm>
          <a:prstGeom prst="rect">
            <a:avLst/>
          </a:prstGeom>
          <a:noFill/>
          <a:ln>
            <a:noFill/>
          </a:ln>
        </p:spPr>
      </p:pic>
      <p:pic>
        <p:nvPicPr>
          <p:cNvPr id="143" name="Google Shape;143;p22"/>
          <p:cNvPicPr preferRelativeResize="0"/>
          <p:nvPr/>
        </p:nvPicPr>
        <p:blipFill>
          <a:blip r:embed="rId5">
            <a:alphaModFix/>
          </a:blip>
          <a:stretch>
            <a:fillRect/>
          </a:stretch>
        </p:blipFill>
        <p:spPr>
          <a:xfrm rot="4424714">
            <a:off x="-921137" y="-299576"/>
            <a:ext cx="2576275" cy="2089350"/>
          </a:xfrm>
          <a:prstGeom prst="rect">
            <a:avLst/>
          </a:prstGeom>
          <a:noFill/>
          <a:ln>
            <a:noFill/>
          </a:ln>
        </p:spPr>
      </p:pic>
      <p:sp>
        <p:nvSpPr>
          <p:cNvPr id="144" name="Google Shape;144;p22"/>
          <p:cNvSpPr/>
          <p:nvPr/>
        </p:nvSpPr>
        <p:spPr>
          <a:xfrm>
            <a:off x="395925" y="327175"/>
            <a:ext cx="8352300" cy="44892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Tree>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Content Dark">
    <p:bg>
      <p:bgPr>
        <a:solidFill>
          <a:srgbClr val="48484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E4229-FDA3-419F-948E-EC3B542AED00}"/>
              </a:ext>
            </a:extLst>
          </p:cNvPr>
          <p:cNvSpPr>
            <a:spLocks noGrp="1"/>
          </p:cNvSpPr>
          <p:nvPr>
            <p:ph type="title"/>
          </p:nvPr>
        </p:nvSpPr>
        <p:spPr>
          <a:xfrm>
            <a:off x="628652" y="102395"/>
            <a:ext cx="7886700" cy="576072"/>
          </a:xfrm>
          <a:prstGeom prst="rect">
            <a:avLst/>
          </a:prstGeom>
        </p:spPr>
        <p:txBody>
          <a:bodyPr/>
          <a:lstStyle>
            <a:lvl1pPr algn="ctr">
              <a:defRPr>
                <a:solidFill>
                  <a:schemeClr val="bg1"/>
                </a:solidFill>
              </a:defRPr>
            </a:lvl1pPr>
          </a:lstStyle>
          <a:p>
            <a:r>
              <a:rPr lang="en-US"/>
              <a:t>Click to edit Master title style</a:t>
            </a:r>
          </a:p>
        </p:txBody>
      </p:sp>
      <p:sp>
        <p:nvSpPr>
          <p:cNvPr id="4" name="Date Placeholder 3">
            <a:extLst>
              <a:ext uri="{FF2B5EF4-FFF2-40B4-BE49-F238E27FC236}">
                <a16:creationId xmlns:a16="http://schemas.microsoft.com/office/drawing/2014/main" id="{EAD5E140-8BC8-449A-8EB6-5236A46899C7}"/>
              </a:ext>
            </a:extLst>
          </p:cNvPr>
          <p:cNvSpPr>
            <a:spLocks noGrp="1"/>
          </p:cNvSpPr>
          <p:nvPr>
            <p:ph type="dt" sz="half" idx="10"/>
          </p:nvPr>
        </p:nvSpPr>
        <p:spPr/>
        <p:txBody>
          <a:bodyPr/>
          <a:lstStyle>
            <a:lvl1pPr>
              <a:defRPr>
                <a:solidFill>
                  <a:schemeClr val="bg1">
                    <a:lumMod val="85000"/>
                  </a:schemeClr>
                </a:solidFill>
              </a:defRPr>
            </a:lvl1pPr>
          </a:lstStyle>
          <a:p>
            <a:endParaRPr lang="en-US"/>
          </a:p>
        </p:txBody>
      </p:sp>
      <p:sp>
        <p:nvSpPr>
          <p:cNvPr id="5" name="Footer Placeholder 4">
            <a:extLst>
              <a:ext uri="{FF2B5EF4-FFF2-40B4-BE49-F238E27FC236}">
                <a16:creationId xmlns:a16="http://schemas.microsoft.com/office/drawing/2014/main" id="{DAC3E766-E3A6-4451-8208-02143C37EB9C}"/>
              </a:ext>
            </a:extLst>
          </p:cNvPr>
          <p:cNvSpPr>
            <a:spLocks noGrp="1"/>
          </p:cNvSpPr>
          <p:nvPr>
            <p:ph type="ftr" sz="quarter" idx="11"/>
          </p:nvPr>
        </p:nvSpPr>
        <p:spPr/>
        <p:txBody>
          <a:bodyPr/>
          <a:lstStyle>
            <a:lvl1pPr>
              <a:defRPr>
                <a:solidFill>
                  <a:schemeClr val="bg1">
                    <a:lumMod val="85000"/>
                  </a:schemeClr>
                </a:solidFill>
              </a:defRPr>
            </a:lvl1pPr>
          </a:lstStyle>
          <a:p>
            <a:endParaRPr lang="en-US"/>
          </a:p>
        </p:txBody>
      </p:sp>
      <p:sp>
        <p:nvSpPr>
          <p:cNvPr id="6" name="Slide Number Placeholder 5">
            <a:extLst>
              <a:ext uri="{FF2B5EF4-FFF2-40B4-BE49-F238E27FC236}">
                <a16:creationId xmlns:a16="http://schemas.microsoft.com/office/drawing/2014/main" id="{BEF041C4-DDAB-4C12-865A-AD93CBA2AE10}"/>
              </a:ext>
            </a:extLst>
          </p:cNvPr>
          <p:cNvSpPr>
            <a:spLocks noGrp="1"/>
          </p:cNvSpPr>
          <p:nvPr>
            <p:ph type="sldNum" sz="quarter" idx="12"/>
          </p:nvPr>
        </p:nvSpPr>
        <p:spPr/>
        <p:txBody>
          <a:bodyPr/>
          <a:lstStyle>
            <a:lvl1pPr>
              <a:defRPr>
                <a:solidFill>
                  <a:schemeClr val="bg1">
                    <a:lumMod val="85000"/>
                  </a:schemeClr>
                </a:solidFill>
              </a:defRPr>
            </a:lvl1pPr>
          </a:lstStyle>
          <a:p>
            <a:fld id="{5F294920-2F4F-4D88-AD0A-053AE5A679D0}" type="slidenum">
              <a:rPr lang="en-US" smtClean="0"/>
              <a:pPr/>
              <a:t>‹#›</a:t>
            </a:fld>
            <a:endParaRPr lang="en-US"/>
          </a:p>
        </p:txBody>
      </p:sp>
    </p:spTree>
    <p:extLst>
      <p:ext uri="{BB962C8B-B14F-4D97-AF65-F5344CB8AC3E}">
        <p14:creationId xmlns:p14="http://schemas.microsoft.com/office/powerpoint/2010/main" val="1366963918"/>
      </p:ext>
    </p:extLst>
  </p:cSld>
  <p:clrMapOvr>
    <a:masterClrMapping/>
  </p:clrMapOvr>
  <p:hf hdr="0" ft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rot="2564540">
            <a:off x="5967976" y="-152361"/>
            <a:ext cx="1757600" cy="2077470"/>
          </a:xfrm>
          <a:prstGeom prst="rect">
            <a:avLst/>
          </a:prstGeom>
          <a:noFill/>
          <a:ln>
            <a:noFill/>
          </a:ln>
        </p:spPr>
      </p:pic>
      <p:pic>
        <p:nvPicPr>
          <p:cNvPr id="17" name="Google Shape;17;p3"/>
          <p:cNvPicPr preferRelativeResize="0"/>
          <p:nvPr/>
        </p:nvPicPr>
        <p:blipFill>
          <a:blip r:embed="rId3">
            <a:alphaModFix/>
          </a:blip>
          <a:stretch>
            <a:fillRect/>
          </a:stretch>
        </p:blipFill>
        <p:spPr>
          <a:xfrm rot="9831346">
            <a:off x="170511" y="2984434"/>
            <a:ext cx="3325630" cy="2397431"/>
          </a:xfrm>
          <a:prstGeom prst="rect">
            <a:avLst/>
          </a:prstGeom>
          <a:noFill/>
          <a:ln>
            <a:noFill/>
          </a:ln>
        </p:spPr>
      </p:pic>
      <p:sp>
        <p:nvSpPr>
          <p:cNvPr id="18" name="Google Shape;18;p3"/>
          <p:cNvSpPr/>
          <p:nvPr/>
        </p:nvSpPr>
        <p:spPr>
          <a:xfrm>
            <a:off x="1338200" y="752725"/>
            <a:ext cx="6467700" cy="36381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9" name="Google Shape;19;p3"/>
          <p:cNvSpPr txBox="1">
            <a:spLocks noGrp="1"/>
          </p:cNvSpPr>
          <p:nvPr>
            <p:ph type="title"/>
          </p:nvPr>
        </p:nvSpPr>
        <p:spPr>
          <a:xfrm>
            <a:off x="1820925" y="2384100"/>
            <a:ext cx="5502300" cy="1269600"/>
          </a:xfrm>
          <a:prstGeom prst="rect">
            <a:avLst/>
          </a:prstGeom>
          <a:ln>
            <a:noFill/>
          </a:ln>
        </p:spPr>
        <p:txBody>
          <a:bodyPr spcFirstLastPara="1" wrap="square" lIns="91425" tIns="91425" rIns="91425" bIns="91425" anchor="t" anchorCtr="0">
            <a:noAutofit/>
          </a:bodyPr>
          <a:lstStyle>
            <a:lvl1pPr lvl="0" algn="ct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3925875" y="1489800"/>
            <a:ext cx="1268400" cy="894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extLst>
      <p:ext uri="{BB962C8B-B14F-4D97-AF65-F5344CB8AC3E}">
        <p14:creationId xmlns:p14="http://schemas.microsoft.com/office/powerpoint/2010/main" val="2725278563"/>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pic>
        <p:nvPicPr>
          <p:cNvPr id="29" name="Google Shape;29;p5"/>
          <p:cNvPicPr preferRelativeResize="0"/>
          <p:nvPr/>
        </p:nvPicPr>
        <p:blipFill>
          <a:blip r:embed="rId2">
            <a:alphaModFix/>
          </a:blip>
          <a:stretch>
            <a:fillRect/>
          </a:stretch>
        </p:blipFill>
        <p:spPr>
          <a:xfrm>
            <a:off x="3132186" y="3878875"/>
            <a:ext cx="2535630" cy="2089349"/>
          </a:xfrm>
          <a:prstGeom prst="rect">
            <a:avLst/>
          </a:prstGeom>
          <a:noFill/>
          <a:ln>
            <a:noFill/>
          </a:ln>
        </p:spPr>
      </p:pic>
      <p:pic>
        <p:nvPicPr>
          <p:cNvPr id="30" name="Google Shape;30;p5"/>
          <p:cNvPicPr preferRelativeResize="0"/>
          <p:nvPr/>
        </p:nvPicPr>
        <p:blipFill>
          <a:blip r:embed="rId3">
            <a:alphaModFix/>
          </a:blip>
          <a:stretch>
            <a:fillRect/>
          </a:stretch>
        </p:blipFill>
        <p:spPr>
          <a:xfrm>
            <a:off x="7905124" y="-420749"/>
            <a:ext cx="1471275" cy="1739050"/>
          </a:xfrm>
          <a:prstGeom prst="rect">
            <a:avLst/>
          </a:prstGeom>
          <a:noFill/>
          <a:ln>
            <a:noFill/>
          </a:ln>
        </p:spPr>
      </p:pic>
      <p:pic>
        <p:nvPicPr>
          <p:cNvPr id="31" name="Google Shape;31;p5"/>
          <p:cNvPicPr preferRelativeResize="0"/>
          <p:nvPr/>
        </p:nvPicPr>
        <p:blipFill>
          <a:blip r:embed="rId4">
            <a:alphaModFix/>
          </a:blip>
          <a:stretch>
            <a:fillRect/>
          </a:stretch>
        </p:blipFill>
        <p:spPr>
          <a:xfrm rot="-3074751">
            <a:off x="-1078006" y="-351147"/>
            <a:ext cx="3216737" cy="3808544"/>
          </a:xfrm>
          <a:prstGeom prst="rect">
            <a:avLst/>
          </a:prstGeom>
          <a:noFill/>
          <a:ln>
            <a:noFill/>
          </a:ln>
        </p:spPr>
      </p:pic>
      <p:sp>
        <p:nvSpPr>
          <p:cNvPr id="32" name="Google Shape;32;p5"/>
          <p:cNvSpPr/>
          <p:nvPr/>
        </p:nvSpPr>
        <p:spPr>
          <a:xfrm>
            <a:off x="395925" y="327175"/>
            <a:ext cx="8352300" cy="44892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33" name="Google Shape;33;p5"/>
          <p:cNvSpPr txBox="1">
            <a:spLocks noGrp="1"/>
          </p:cNvSpPr>
          <p:nvPr>
            <p:ph type="subTitle" idx="1"/>
          </p:nvPr>
        </p:nvSpPr>
        <p:spPr>
          <a:xfrm>
            <a:off x="1290750" y="2672122"/>
            <a:ext cx="2907600" cy="425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Poppins"/>
              <a:buNone/>
              <a:defRPr sz="2400" b="1">
                <a:latin typeface="Poppins"/>
                <a:ea typeface="Poppins"/>
                <a:cs typeface="Poppins"/>
                <a:sym typeface="Poppins"/>
              </a:defRPr>
            </a:lvl1pPr>
            <a:lvl2pPr lvl="1" algn="ctr">
              <a:lnSpc>
                <a:spcPct val="100000"/>
              </a:lnSpc>
              <a:spcBef>
                <a:spcPts val="0"/>
              </a:spcBef>
              <a:spcAft>
                <a:spcPts val="0"/>
              </a:spcAft>
              <a:buSzPts val="2400"/>
              <a:buFont typeface="Poppins"/>
              <a:buNone/>
              <a:defRPr sz="2400" b="1">
                <a:latin typeface="Poppins"/>
                <a:ea typeface="Poppins"/>
                <a:cs typeface="Poppins"/>
                <a:sym typeface="Poppins"/>
              </a:defRPr>
            </a:lvl2pPr>
            <a:lvl3pPr lvl="2" algn="ctr">
              <a:lnSpc>
                <a:spcPct val="100000"/>
              </a:lnSpc>
              <a:spcBef>
                <a:spcPts val="0"/>
              </a:spcBef>
              <a:spcAft>
                <a:spcPts val="0"/>
              </a:spcAft>
              <a:buSzPts val="2400"/>
              <a:buFont typeface="Poppins"/>
              <a:buNone/>
              <a:defRPr sz="2400" b="1">
                <a:latin typeface="Poppins"/>
                <a:ea typeface="Poppins"/>
                <a:cs typeface="Poppins"/>
                <a:sym typeface="Poppins"/>
              </a:defRPr>
            </a:lvl3pPr>
            <a:lvl4pPr lvl="3" algn="ctr">
              <a:lnSpc>
                <a:spcPct val="100000"/>
              </a:lnSpc>
              <a:spcBef>
                <a:spcPts val="0"/>
              </a:spcBef>
              <a:spcAft>
                <a:spcPts val="0"/>
              </a:spcAft>
              <a:buSzPts val="2400"/>
              <a:buFont typeface="Poppins"/>
              <a:buNone/>
              <a:defRPr sz="2400" b="1">
                <a:latin typeface="Poppins"/>
                <a:ea typeface="Poppins"/>
                <a:cs typeface="Poppins"/>
                <a:sym typeface="Poppins"/>
              </a:defRPr>
            </a:lvl4pPr>
            <a:lvl5pPr lvl="4" algn="ctr">
              <a:lnSpc>
                <a:spcPct val="100000"/>
              </a:lnSpc>
              <a:spcBef>
                <a:spcPts val="0"/>
              </a:spcBef>
              <a:spcAft>
                <a:spcPts val="0"/>
              </a:spcAft>
              <a:buSzPts val="2400"/>
              <a:buFont typeface="Poppins"/>
              <a:buNone/>
              <a:defRPr sz="2400" b="1">
                <a:latin typeface="Poppins"/>
                <a:ea typeface="Poppins"/>
                <a:cs typeface="Poppins"/>
                <a:sym typeface="Poppins"/>
              </a:defRPr>
            </a:lvl5pPr>
            <a:lvl6pPr lvl="5" algn="ctr">
              <a:lnSpc>
                <a:spcPct val="100000"/>
              </a:lnSpc>
              <a:spcBef>
                <a:spcPts val="0"/>
              </a:spcBef>
              <a:spcAft>
                <a:spcPts val="0"/>
              </a:spcAft>
              <a:buSzPts val="2400"/>
              <a:buFont typeface="Poppins"/>
              <a:buNone/>
              <a:defRPr sz="2400" b="1">
                <a:latin typeface="Poppins"/>
                <a:ea typeface="Poppins"/>
                <a:cs typeface="Poppins"/>
                <a:sym typeface="Poppins"/>
              </a:defRPr>
            </a:lvl6pPr>
            <a:lvl7pPr lvl="6" algn="ctr">
              <a:lnSpc>
                <a:spcPct val="100000"/>
              </a:lnSpc>
              <a:spcBef>
                <a:spcPts val="0"/>
              </a:spcBef>
              <a:spcAft>
                <a:spcPts val="0"/>
              </a:spcAft>
              <a:buSzPts val="2400"/>
              <a:buFont typeface="Poppins"/>
              <a:buNone/>
              <a:defRPr sz="2400" b="1">
                <a:latin typeface="Poppins"/>
                <a:ea typeface="Poppins"/>
                <a:cs typeface="Poppins"/>
                <a:sym typeface="Poppins"/>
              </a:defRPr>
            </a:lvl7pPr>
            <a:lvl8pPr lvl="7" algn="ctr">
              <a:lnSpc>
                <a:spcPct val="100000"/>
              </a:lnSpc>
              <a:spcBef>
                <a:spcPts val="0"/>
              </a:spcBef>
              <a:spcAft>
                <a:spcPts val="0"/>
              </a:spcAft>
              <a:buSzPts val="2400"/>
              <a:buFont typeface="Poppins"/>
              <a:buNone/>
              <a:defRPr sz="2400" b="1">
                <a:latin typeface="Poppins"/>
                <a:ea typeface="Poppins"/>
                <a:cs typeface="Poppins"/>
                <a:sym typeface="Poppins"/>
              </a:defRPr>
            </a:lvl8pPr>
            <a:lvl9pPr lvl="8" algn="ctr">
              <a:lnSpc>
                <a:spcPct val="100000"/>
              </a:lnSpc>
              <a:spcBef>
                <a:spcPts val="0"/>
              </a:spcBef>
              <a:spcAft>
                <a:spcPts val="0"/>
              </a:spcAft>
              <a:buSzPts val="2400"/>
              <a:buFont typeface="Poppins"/>
              <a:buNone/>
              <a:defRPr sz="2400" b="1">
                <a:latin typeface="Poppins"/>
                <a:ea typeface="Poppins"/>
                <a:cs typeface="Poppins"/>
                <a:sym typeface="Poppins"/>
              </a:defRPr>
            </a:lvl9pPr>
          </a:lstStyle>
          <a:p>
            <a:endParaRPr/>
          </a:p>
        </p:txBody>
      </p:sp>
      <p:sp>
        <p:nvSpPr>
          <p:cNvPr id="34" name="Google Shape;34;p5"/>
          <p:cNvSpPr txBox="1">
            <a:spLocks noGrp="1"/>
          </p:cNvSpPr>
          <p:nvPr>
            <p:ph type="subTitle" idx="2"/>
          </p:nvPr>
        </p:nvSpPr>
        <p:spPr>
          <a:xfrm>
            <a:off x="4945625" y="2672122"/>
            <a:ext cx="2907600" cy="42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oppins"/>
              <a:buNone/>
              <a:defRPr sz="2400" b="1">
                <a:latin typeface="Poppins"/>
                <a:ea typeface="Poppins"/>
                <a:cs typeface="Poppins"/>
                <a:sym typeface="Poppins"/>
              </a:defRPr>
            </a:lvl1pPr>
            <a:lvl2pPr lvl="1" algn="ctr" rtl="0">
              <a:lnSpc>
                <a:spcPct val="100000"/>
              </a:lnSpc>
              <a:spcBef>
                <a:spcPts val="0"/>
              </a:spcBef>
              <a:spcAft>
                <a:spcPts val="0"/>
              </a:spcAft>
              <a:buSzPts val="2400"/>
              <a:buFont typeface="Poppins"/>
              <a:buNone/>
              <a:defRPr sz="2400" b="1">
                <a:latin typeface="Poppins"/>
                <a:ea typeface="Poppins"/>
                <a:cs typeface="Poppins"/>
                <a:sym typeface="Poppins"/>
              </a:defRPr>
            </a:lvl2pPr>
            <a:lvl3pPr lvl="2" algn="ctr" rtl="0">
              <a:lnSpc>
                <a:spcPct val="100000"/>
              </a:lnSpc>
              <a:spcBef>
                <a:spcPts val="0"/>
              </a:spcBef>
              <a:spcAft>
                <a:spcPts val="0"/>
              </a:spcAft>
              <a:buSzPts val="2400"/>
              <a:buFont typeface="Poppins"/>
              <a:buNone/>
              <a:defRPr sz="2400" b="1">
                <a:latin typeface="Poppins"/>
                <a:ea typeface="Poppins"/>
                <a:cs typeface="Poppins"/>
                <a:sym typeface="Poppins"/>
              </a:defRPr>
            </a:lvl3pPr>
            <a:lvl4pPr lvl="3" algn="ctr" rtl="0">
              <a:lnSpc>
                <a:spcPct val="100000"/>
              </a:lnSpc>
              <a:spcBef>
                <a:spcPts val="0"/>
              </a:spcBef>
              <a:spcAft>
                <a:spcPts val="0"/>
              </a:spcAft>
              <a:buSzPts val="2400"/>
              <a:buFont typeface="Poppins"/>
              <a:buNone/>
              <a:defRPr sz="2400" b="1">
                <a:latin typeface="Poppins"/>
                <a:ea typeface="Poppins"/>
                <a:cs typeface="Poppins"/>
                <a:sym typeface="Poppins"/>
              </a:defRPr>
            </a:lvl4pPr>
            <a:lvl5pPr lvl="4" algn="ctr" rtl="0">
              <a:lnSpc>
                <a:spcPct val="100000"/>
              </a:lnSpc>
              <a:spcBef>
                <a:spcPts val="0"/>
              </a:spcBef>
              <a:spcAft>
                <a:spcPts val="0"/>
              </a:spcAft>
              <a:buSzPts val="2400"/>
              <a:buFont typeface="Poppins"/>
              <a:buNone/>
              <a:defRPr sz="2400" b="1">
                <a:latin typeface="Poppins"/>
                <a:ea typeface="Poppins"/>
                <a:cs typeface="Poppins"/>
                <a:sym typeface="Poppins"/>
              </a:defRPr>
            </a:lvl5pPr>
            <a:lvl6pPr lvl="5" algn="ctr" rtl="0">
              <a:lnSpc>
                <a:spcPct val="100000"/>
              </a:lnSpc>
              <a:spcBef>
                <a:spcPts val="0"/>
              </a:spcBef>
              <a:spcAft>
                <a:spcPts val="0"/>
              </a:spcAft>
              <a:buSzPts val="2400"/>
              <a:buFont typeface="Poppins"/>
              <a:buNone/>
              <a:defRPr sz="2400" b="1">
                <a:latin typeface="Poppins"/>
                <a:ea typeface="Poppins"/>
                <a:cs typeface="Poppins"/>
                <a:sym typeface="Poppins"/>
              </a:defRPr>
            </a:lvl6pPr>
            <a:lvl7pPr lvl="6" algn="ctr" rtl="0">
              <a:lnSpc>
                <a:spcPct val="100000"/>
              </a:lnSpc>
              <a:spcBef>
                <a:spcPts val="0"/>
              </a:spcBef>
              <a:spcAft>
                <a:spcPts val="0"/>
              </a:spcAft>
              <a:buSzPts val="2400"/>
              <a:buFont typeface="Poppins"/>
              <a:buNone/>
              <a:defRPr sz="2400" b="1">
                <a:latin typeface="Poppins"/>
                <a:ea typeface="Poppins"/>
                <a:cs typeface="Poppins"/>
                <a:sym typeface="Poppins"/>
              </a:defRPr>
            </a:lvl7pPr>
            <a:lvl8pPr lvl="7" algn="ctr" rtl="0">
              <a:lnSpc>
                <a:spcPct val="100000"/>
              </a:lnSpc>
              <a:spcBef>
                <a:spcPts val="0"/>
              </a:spcBef>
              <a:spcAft>
                <a:spcPts val="0"/>
              </a:spcAft>
              <a:buSzPts val="2400"/>
              <a:buFont typeface="Poppins"/>
              <a:buNone/>
              <a:defRPr sz="2400" b="1">
                <a:latin typeface="Poppins"/>
                <a:ea typeface="Poppins"/>
                <a:cs typeface="Poppins"/>
                <a:sym typeface="Poppins"/>
              </a:defRPr>
            </a:lvl8pPr>
            <a:lvl9pPr lvl="8" algn="ctr" rtl="0">
              <a:lnSpc>
                <a:spcPct val="100000"/>
              </a:lnSpc>
              <a:spcBef>
                <a:spcPts val="0"/>
              </a:spcBef>
              <a:spcAft>
                <a:spcPts val="0"/>
              </a:spcAft>
              <a:buSzPts val="2400"/>
              <a:buFont typeface="Poppins"/>
              <a:buNone/>
              <a:defRPr sz="2400" b="1">
                <a:latin typeface="Poppins"/>
                <a:ea typeface="Poppins"/>
                <a:cs typeface="Poppins"/>
                <a:sym typeface="Poppins"/>
              </a:defRPr>
            </a:lvl9pPr>
          </a:lstStyle>
          <a:p>
            <a:endParaRPr/>
          </a:p>
        </p:txBody>
      </p:sp>
      <p:sp>
        <p:nvSpPr>
          <p:cNvPr id="35" name="Google Shape;35;p5"/>
          <p:cNvSpPr txBox="1">
            <a:spLocks noGrp="1"/>
          </p:cNvSpPr>
          <p:nvPr>
            <p:ph type="subTitle" idx="3"/>
          </p:nvPr>
        </p:nvSpPr>
        <p:spPr>
          <a:xfrm>
            <a:off x="1290750" y="3037934"/>
            <a:ext cx="2907600" cy="1018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6" name="Google Shape;36;p5"/>
          <p:cNvSpPr txBox="1">
            <a:spLocks noGrp="1"/>
          </p:cNvSpPr>
          <p:nvPr>
            <p:ph type="subTitle" idx="4"/>
          </p:nvPr>
        </p:nvSpPr>
        <p:spPr>
          <a:xfrm>
            <a:off x="4945625" y="3037934"/>
            <a:ext cx="2907600" cy="1018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7" name="Google Shape;37;p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pic>
        <p:nvPicPr>
          <p:cNvPr id="45" name="Google Shape;45;p7"/>
          <p:cNvPicPr preferRelativeResize="0"/>
          <p:nvPr/>
        </p:nvPicPr>
        <p:blipFill>
          <a:blip r:embed="rId2">
            <a:alphaModFix/>
          </a:blip>
          <a:stretch>
            <a:fillRect/>
          </a:stretch>
        </p:blipFill>
        <p:spPr>
          <a:xfrm>
            <a:off x="-438725" y="2316475"/>
            <a:ext cx="2303900" cy="2737001"/>
          </a:xfrm>
          <a:prstGeom prst="rect">
            <a:avLst/>
          </a:prstGeom>
          <a:noFill/>
          <a:ln>
            <a:noFill/>
          </a:ln>
        </p:spPr>
      </p:pic>
      <p:pic>
        <p:nvPicPr>
          <p:cNvPr id="46" name="Google Shape;46;p7"/>
          <p:cNvPicPr preferRelativeResize="0"/>
          <p:nvPr/>
        </p:nvPicPr>
        <p:blipFill>
          <a:blip r:embed="rId3">
            <a:alphaModFix/>
          </a:blip>
          <a:stretch>
            <a:fillRect/>
          </a:stretch>
        </p:blipFill>
        <p:spPr>
          <a:xfrm rot="-3857955">
            <a:off x="3358330" y="-1280761"/>
            <a:ext cx="2427491" cy="2869273"/>
          </a:xfrm>
          <a:prstGeom prst="rect">
            <a:avLst/>
          </a:prstGeom>
          <a:noFill/>
          <a:ln>
            <a:noFill/>
          </a:ln>
        </p:spPr>
      </p:pic>
      <p:sp>
        <p:nvSpPr>
          <p:cNvPr id="47" name="Google Shape;47;p7"/>
          <p:cNvSpPr/>
          <p:nvPr/>
        </p:nvSpPr>
        <p:spPr>
          <a:xfrm>
            <a:off x="395925" y="327175"/>
            <a:ext cx="8352300" cy="44892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48" name="Google Shape;48;p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 name="Google Shape;49;p7"/>
          <p:cNvSpPr txBox="1">
            <a:spLocks noGrp="1"/>
          </p:cNvSpPr>
          <p:nvPr>
            <p:ph type="body" idx="1"/>
          </p:nvPr>
        </p:nvSpPr>
        <p:spPr>
          <a:xfrm>
            <a:off x="726450" y="1754975"/>
            <a:ext cx="4015200" cy="21519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0" name="Google Shape;50;p7"/>
          <p:cNvSpPr>
            <a:spLocks noGrp="1"/>
          </p:cNvSpPr>
          <p:nvPr>
            <p:ph type="pic" idx="2"/>
          </p:nvPr>
        </p:nvSpPr>
        <p:spPr>
          <a:xfrm>
            <a:off x="4976975" y="1374425"/>
            <a:ext cx="3232800" cy="2913000"/>
          </a:xfrm>
          <a:prstGeom prst="rect">
            <a:avLst/>
          </a:prstGeom>
          <a:noFill/>
          <a:ln>
            <a:noFill/>
          </a:ln>
        </p:spPr>
      </p:sp>
      <p:pic>
        <p:nvPicPr>
          <p:cNvPr id="51" name="Google Shape;51;p7"/>
          <p:cNvPicPr preferRelativeResize="0"/>
          <p:nvPr/>
        </p:nvPicPr>
        <p:blipFill>
          <a:blip r:embed="rId4">
            <a:alphaModFix/>
          </a:blip>
          <a:stretch>
            <a:fillRect/>
          </a:stretch>
        </p:blipFill>
        <p:spPr>
          <a:xfrm>
            <a:off x="7581000" y="3718075"/>
            <a:ext cx="2004350" cy="1771850"/>
          </a:xfrm>
          <a:prstGeom prst="rect">
            <a:avLst/>
          </a:prstGeom>
          <a:noFill/>
          <a:ln>
            <a:noFill/>
          </a:ln>
        </p:spPr>
      </p:pic>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pic>
        <p:nvPicPr>
          <p:cNvPr id="53" name="Google Shape;53;p8"/>
          <p:cNvPicPr preferRelativeResize="0"/>
          <p:nvPr/>
        </p:nvPicPr>
        <p:blipFill>
          <a:blip r:embed="rId2">
            <a:alphaModFix/>
          </a:blip>
          <a:stretch>
            <a:fillRect/>
          </a:stretch>
        </p:blipFill>
        <p:spPr>
          <a:xfrm rot="2564540">
            <a:off x="6914801" y="3314739"/>
            <a:ext cx="1757600" cy="2077470"/>
          </a:xfrm>
          <a:prstGeom prst="rect">
            <a:avLst/>
          </a:prstGeom>
          <a:noFill/>
          <a:ln>
            <a:noFill/>
          </a:ln>
        </p:spPr>
      </p:pic>
      <p:pic>
        <p:nvPicPr>
          <p:cNvPr id="54" name="Google Shape;54;p8"/>
          <p:cNvPicPr preferRelativeResize="0"/>
          <p:nvPr/>
        </p:nvPicPr>
        <p:blipFill>
          <a:blip r:embed="rId3">
            <a:alphaModFix/>
          </a:blip>
          <a:stretch>
            <a:fillRect/>
          </a:stretch>
        </p:blipFill>
        <p:spPr>
          <a:xfrm rot="9831347">
            <a:off x="-513596" y="-512479"/>
            <a:ext cx="3741343" cy="2697109"/>
          </a:xfrm>
          <a:prstGeom prst="rect">
            <a:avLst/>
          </a:prstGeom>
          <a:noFill/>
          <a:ln>
            <a:noFill/>
          </a:ln>
        </p:spPr>
      </p:pic>
      <p:sp>
        <p:nvSpPr>
          <p:cNvPr id="55" name="Google Shape;55;p8"/>
          <p:cNvSpPr/>
          <p:nvPr/>
        </p:nvSpPr>
        <p:spPr>
          <a:xfrm>
            <a:off x="1338200" y="752725"/>
            <a:ext cx="6467700" cy="36381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56" name="Google Shape;56;p8"/>
          <p:cNvSpPr txBox="1">
            <a:spLocks noGrp="1"/>
          </p:cNvSpPr>
          <p:nvPr>
            <p:ph type="title"/>
          </p:nvPr>
        </p:nvSpPr>
        <p:spPr>
          <a:xfrm>
            <a:off x="1388100" y="1307100"/>
            <a:ext cx="63678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7"/>
        <p:cNvGrpSpPr/>
        <p:nvPr/>
      </p:nvGrpSpPr>
      <p:grpSpPr>
        <a:xfrm>
          <a:off x="0" y="0"/>
          <a:ext cx="0" cy="0"/>
          <a:chOff x="0" y="0"/>
          <a:chExt cx="0" cy="0"/>
        </a:xfrm>
      </p:grpSpPr>
      <p:pic>
        <p:nvPicPr>
          <p:cNvPr id="58" name="Google Shape;58;p9"/>
          <p:cNvPicPr preferRelativeResize="0"/>
          <p:nvPr/>
        </p:nvPicPr>
        <p:blipFill>
          <a:blip r:embed="rId2">
            <a:alphaModFix/>
          </a:blip>
          <a:stretch>
            <a:fillRect/>
          </a:stretch>
        </p:blipFill>
        <p:spPr>
          <a:xfrm rot="-4635493">
            <a:off x="2274795" y="2906403"/>
            <a:ext cx="3216735" cy="3808545"/>
          </a:xfrm>
          <a:prstGeom prst="rect">
            <a:avLst/>
          </a:prstGeom>
          <a:noFill/>
          <a:ln>
            <a:noFill/>
          </a:ln>
        </p:spPr>
      </p:pic>
      <p:pic>
        <p:nvPicPr>
          <p:cNvPr id="59" name="Google Shape;59;p9"/>
          <p:cNvPicPr preferRelativeResize="0"/>
          <p:nvPr/>
        </p:nvPicPr>
        <p:blipFill>
          <a:blip r:embed="rId3">
            <a:alphaModFix/>
          </a:blip>
          <a:stretch>
            <a:fillRect/>
          </a:stretch>
        </p:blipFill>
        <p:spPr>
          <a:xfrm>
            <a:off x="-430164" y="-382850"/>
            <a:ext cx="2535630" cy="2089349"/>
          </a:xfrm>
          <a:prstGeom prst="rect">
            <a:avLst/>
          </a:prstGeom>
          <a:noFill/>
          <a:ln>
            <a:noFill/>
          </a:ln>
        </p:spPr>
      </p:pic>
      <p:sp>
        <p:nvSpPr>
          <p:cNvPr id="60" name="Google Shape;60;p9"/>
          <p:cNvSpPr/>
          <p:nvPr/>
        </p:nvSpPr>
        <p:spPr>
          <a:xfrm>
            <a:off x="395925" y="327175"/>
            <a:ext cx="8352300" cy="44892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pic>
        <p:nvPicPr>
          <p:cNvPr id="61" name="Google Shape;61;p9"/>
          <p:cNvPicPr preferRelativeResize="0"/>
          <p:nvPr/>
        </p:nvPicPr>
        <p:blipFill>
          <a:blip r:embed="rId4">
            <a:alphaModFix/>
          </a:blip>
          <a:stretch>
            <a:fillRect/>
          </a:stretch>
        </p:blipFill>
        <p:spPr>
          <a:xfrm>
            <a:off x="8261087" y="0"/>
            <a:ext cx="759352" cy="897549"/>
          </a:xfrm>
          <a:prstGeom prst="rect">
            <a:avLst/>
          </a:prstGeom>
          <a:noFill/>
          <a:ln>
            <a:noFill/>
          </a:ln>
        </p:spPr>
      </p:pic>
      <p:sp>
        <p:nvSpPr>
          <p:cNvPr id="62" name="Google Shape;62;p9"/>
          <p:cNvSpPr txBox="1">
            <a:spLocks noGrp="1"/>
          </p:cNvSpPr>
          <p:nvPr>
            <p:ph type="subTitle" idx="1"/>
          </p:nvPr>
        </p:nvSpPr>
        <p:spPr>
          <a:xfrm>
            <a:off x="720064" y="1732525"/>
            <a:ext cx="3597000" cy="2389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63" name="Google Shape;63;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4" name="Google Shape;64;p9"/>
          <p:cNvSpPr txBox="1">
            <a:spLocks noGrp="1"/>
          </p:cNvSpPr>
          <p:nvPr>
            <p:ph type="subTitle" idx="2"/>
          </p:nvPr>
        </p:nvSpPr>
        <p:spPr>
          <a:xfrm>
            <a:off x="4826936" y="1732525"/>
            <a:ext cx="3597000" cy="2389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740550" y="3910025"/>
            <a:ext cx="7662900" cy="693900"/>
          </a:xfrm>
          <a:prstGeom prst="rect">
            <a:avLst/>
          </a:prstGeom>
          <a:solidFill>
            <a:schemeClr val="accent2"/>
          </a:solid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7"/>
        <p:cNvGrpSpPr/>
        <p:nvPr/>
      </p:nvGrpSpPr>
      <p:grpSpPr>
        <a:xfrm>
          <a:off x="0" y="0"/>
          <a:ext cx="0" cy="0"/>
          <a:chOff x="0" y="0"/>
          <a:chExt cx="0" cy="0"/>
        </a:xfrm>
      </p:grpSpPr>
      <p:pic>
        <p:nvPicPr>
          <p:cNvPr id="68" name="Google Shape;68;p11"/>
          <p:cNvPicPr preferRelativeResize="0"/>
          <p:nvPr/>
        </p:nvPicPr>
        <p:blipFill>
          <a:blip r:embed="rId2">
            <a:alphaModFix/>
          </a:blip>
          <a:stretch>
            <a:fillRect/>
          </a:stretch>
        </p:blipFill>
        <p:spPr>
          <a:xfrm>
            <a:off x="3132186" y="3878875"/>
            <a:ext cx="2535630" cy="2089349"/>
          </a:xfrm>
          <a:prstGeom prst="rect">
            <a:avLst/>
          </a:prstGeom>
          <a:noFill/>
          <a:ln>
            <a:noFill/>
          </a:ln>
        </p:spPr>
      </p:pic>
      <p:pic>
        <p:nvPicPr>
          <p:cNvPr id="69" name="Google Shape;69;p11"/>
          <p:cNvPicPr preferRelativeResize="0"/>
          <p:nvPr/>
        </p:nvPicPr>
        <p:blipFill>
          <a:blip r:embed="rId3">
            <a:alphaModFix/>
          </a:blip>
          <a:stretch>
            <a:fillRect/>
          </a:stretch>
        </p:blipFill>
        <p:spPr>
          <a:xfrm>
            <a:off x="7905124" y="-420749"/>
            <a:ext cx="1471275" cy="1739050"/>
          </a:xfrm>
          <a:prstGeom prst="rect">
            <a:avLst/>
          </a:prstGeom>
          <a:noFill/>
          <a:ln>
            <a:noFill/>
          </a:ln>
        </p:spPr>
      </p:pic>
      <p:pic>
        <p:nvPicPr>
          <p:cNvPr id="70" name="Google Shape;70;p11"/>
          <p:cNvPicPr preferRelativeResize="0"/>
          <p:nvPr/>
        </p:nvPicPr>
        <p:blipFill>
          <a:blip r:embed="rId4">
            <a:alphaModFix/>
          </a:blip>
          <a:stretch>
            <a:fillRect/>
          </a:stretch>
        </p:blipFill>
        <p:spPr>
          <a:xfrm rot="-3074751">
            <a:off x="-1078006" y="-351147"/>
            <a:ext cx="3216737" cy="3808544"/>
          </a:xfrm>
          <a:prstGeom prst="rect">
            <a:avLst/>
          </a:prstGeom>
          <a:noFill/>
          <a:ln>
            <a:noFill/>
          </a:ln>
        </p:spPr>
      </p:pic>
      <p:sp>
        <p:nvSpPr>
          <p:cNvPr id="71" name="Google Shape;71;p11"/>
          <p:cNvSpPr/>
          <p:nvPr/>
        </p:nvSpPr>
        <p:spPr>
          <a:xfrm>
            <a:off x="395925" y="327175"/>
            <a:ext cx="8352300" cy="44892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72" name="Google Shape;72;p11"/>
          <p:cNvSpPr txBox="1">
            <a:spLocks noGrp="1"/>
          </p:cNvSpPr>
          <p:nvPr>
            <p:ph type="title" hasCustomPrompt="1"/>
          </p:nvPr>
        </p:nvSpPr>
        <p:spPr>
          <a:xfrm>
            <a:off x="1284000" y="1952850"/>
            <a:ext cx="6576000" cy="7995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3" name="Google Shape;73;p11"/>
          <p:cNvSpPr txBox="1">
            <a:spLocks noGrp="1"/>
          </p:cNvSpPr>
          <p:nvPr>
            <p:ph type="subTitle" idx="1"/>
          </p:nvPr>
        </p:nvSpPr>
        <p:spPr>
          <a:xfrm>
            <a:off x="1284000" y="2816250"/>
            <a:ext cx="65760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4"/>
        <p:cNvGrpSpPr/>
        <p:nvPr/>
      </p:nvGrpSpPr>
      <p:grpSpPr>
        <a:xfrm>
          <a:off x="0" y="0"/>
          <a:ext cx="0" cy="0"/>
          <a:chOff x="0" y="0"/>
          <a:chExt cx="0" cy="0"/>
        </a:xfrm>
      </p:grpSpPr>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_1_1_1_2">
    <p:spTree>
      <p:nvGrpSpPr>
        <p:cNvPr id="1" name="Shape 75"/>
        <p:cNvGrpSpPr/>
        <p:nvPr/>
      </p:nvGrpSpPr>
      <p:grpSpPr>
        <a:xfrm>
          <a:off x="0" y="0"/>
          <a:ext cx="0" cy="0"/>
          <a:chOff x="0" y="0"/>
          <a:chExt cx="0" cy="0"/>
        </a:xfrm>
      </p:grpSpPr>
      <p:pic>
        <p:nvPicPr>
          <p:cNvPr id="76" name="Google Shape;76;p13"/>
          <p:cNvPicPr preferRelativeResize="0"/>
          <p:nvPr/>
        </p:nvPicPr>
        <p:blipFill>
          <a:blip r:embed="rId2">
            <a:alphaModFix/>
          </a:blip>
          <a:stretch>
            <a:fillRect/>
          </a:stretch>
        </p:blipFill>
        <p:spPr>
          <a:xfrm rot="-1373723">
            <a:off x="-395012" y="915751"/>
            <a:ext cx="1763168" cy="2089346"/>
          </a:xfrm>
          <a:prstGeom prst="rect">
            <a:avLst/>
          </a:prstGeom>
          <a:noFill/>
          <a:ln>
            <a:noFill/>
          </a:ln>
        </p:spPr>
      </p:pic>
      <p:sp>
        <p:nvSpPr>
          <p:cNvPr id="77" name="Google Shape;77;p13"/>
          <p:cNvSpPr/>
          <p:nvPr/>
        </p:nvSpPr>
        <p:spPr>
          <a:xfrm>
            <a:off x="395925" y="327175"/>
            <a:ext cx="8352300" cy="4489200"/>
          </a:xfrm>
          <a:prstGeom prst="roundRect">
            <a:avLst>
              <a:gd name="adj" fmla="val 5953"/>
            </a:avLst>
          </a:prstGeom>
          <a:solidFill>
            <a:schemeClr val="dk2"/>
          </a:solidFill>
          <a:ln>
            <a:noFill/>
          </a:ln>
          <a:effectLst>
            <a:outerShdw blurRad="57150" dist="47625" dir="54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pic>
        <p:nvPicPr>
          <p:cNvPr id="78" name="Google Shape;78;p13"/>
          <p:cNvPicPr preferRelativeResize="0"/>
          <p:nvPr/>
        </p:nvPicPr>
        <p:blipFill>
          <a:blip r:embed="rId3">
            <a:alphaModFix/>
          </a:blip>
          <a:stretch>
            <a:fillRect/>
          </a:stretch>
        </p:blipFill>
        <p:spPr>
          <a:xfrm>
            <a:off x="5831320" y="-467843"/>
            <a:ext cx="1415205" cy="1251037"/>
          </a:xfrm>
          <a:prstGeom prst="rect">
            <a:avLst/>
          </a:prstGeom>
          <a:noFill/>
          <a:ln>
            <a:noFill/>
          </a:ln>
        </p:spPr>
      </p:pic>
      <p:sp>
        <p:nvSpPr>
          <p:cNvPr id="79" name="Google Shape;79;p13"/>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0" name="Google Shape;80;p13"/>
          <p:cNvSpPr txBox="1">
            <a:spLocks noGrp="1"/>
          </p:cNvSpPr>
          <p:nvPr>
            <p:ph type="title" idx="2" hasCustomPrompt="1"/>
          </p:nvPr>
        </p:nvSpPr>
        <p:spPr>
          <a:xfrm>
            <a:off x="1179887" y="1501274"/>
            <a:ext cx="733500" cy="733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subTitle" idx="1"/>
          </p:nvPr>
        </p:nvSpPr>
        <p:spPr>
          <a:xfrm>
            <a:off x="2089225" y="1501276"/>
            <a:ext cx="4179600" cy="73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Poppins"/>
              <a:buNone/>
              <a:defRPr sz="2400" b="1">
                <a:latin typeface="Poppins"/>
                <a:ea typeface="Poppins"/>
                <a:cs typeface="Poppins"/>
                <a:sym typeface="Poppins"/>
              </a:defRPr>
            </a:lvl1pPr>
            <a:lvl2pPr lvl="1" rtl="0">
              <a:lnSpc>
                <a:spcPct val="100000"/>
              </a:lnSpc>
              <a:spcBef>
                <a:spcPts val="0"/>
              </a:spcBef>
              <a:spcAft>
                <a:spcPts val="0"/>
              </a:spcAft>
              <a:buSzPts val="2400"/>
              <a:buFont typeface="Poppins"/>
              <a:buNone/>
              <a:defRPr sz="2400" b="1">
                <a:latin typeface="Poppins"/>
                <a:ea typeface="Poppins"/>
                <a:cs typeface="Poppins"/>
                <a:sym typeface="Poppins"/>
              </a:defRPr>
            </a:lvl2pPr>
            <a:lvl3pPr lvl="2" rtl="0">
              <a:lnSpc>
                <a:spcPct val="100000"/>
              </a:lnSpc>
              <a:spcBef>
                <a:spcPts val="0"/>
              </a:spcBef>
              <a:spcAft>
                <a:spcPts val="0"/>
              </a:spcAft>
              <a:buSzPts val="2400"/>
              <a:buFont typeface="Poppins"/>
              <a:buNone/>
              <a:defRPr sz="2400" b="1">
                <a:latin typeface="Poppins"/>
                <a:ea typeface="Poppins"/>
                <a:cs typeface="Poppins"/>
                <a:sym typeface="Poppins"/>
              </a:defRPr>
            </a:lvl3pPr>
            <a:lvl4pPr lvl="3" rtl="0">
              <a:lnSpc>
                <a:spcPct val="100000"/>
              </a:lnSpc>
              <a:spcBef>
                <a:spcPts val="0"/>
              </a:spcBef>
              <a:spcAft>
                <a:spcPts val="0"/>
              </a:spcAft>
              <a:buSzPts val="2400"/>
              <a:buFont typeface="Poppins"/>
              <a:buNone/>
              <a:defRPr sz="2400" b="1">
                <a:latin typeface="Poppins"/>
                <a:ea typeface="Poppins"/>
                <a:cs typeface="Poppins"/>
                <a:sym typeface="Poppins"/>
              </a:defRPr>
            </a:lvl4pPr>
            <a:lvl5pPr lvl="4" rtl="0">
              <a:lnSpc>
                <a:spcPct val="100000"/>
              </a:lnSpc>
              <a:spcBef>
                <a:spcPts val="0"/>
              </a:spcBef>
              <a:spcAft>
                <a:spcPts val="0"/>
              </a:spcAft>
              <a:buSzPts val="2400"/>
              <a:buFont typeface="Poppins"/>
              <a:buNone/>
              <a:defRPr sz="2400" b="1">
                <a:latin typeface="Poppins"/>
                <a:ea typeface="Poppins"/>
                <a:cs typeface="Poppins"/>
                <a:sym typeface="Poppins"/>
              </a:defRPr>
            </a:lvl5pPr>
            <a:lvl6pPr lvl="5" rtl="0">
              <a:lnSpc>
                <a:spcPct val="100000"/>
              </a:lnSpc>
              <a:spcBef>
                <a:spcPts val="0"/>
              </a:spcBef>
              <a:spcAft>
                <a:spcPts val="0"/>
              </a:spcAft>
              <a:buSzPts val="2400"/>
              <a:buFont typeface="Poppins"/>
              <a:buNone/>
              <a:defRPr sz="2400" b="1">
                <a:latin typeface="Poppins"/>
                <a:ea typeface="Poppins"/>
                <a:cs typeface="Poppins"/>
                <a:sym typeface="Poppins"/>
              </a:defRPr>
            </a:lvl6pPr>
            <a:lvl7pPr lvl="6" rtl="0">
              <a:lnSpc>
                <a:spcPct val="100000"/>
              </a:lnSpc>
              <a:spcBef>
                <a:spcPts val="0"/>
              </a:spcBef>
              <a:spcAft>
                <a:spcPts val="0"/>
              </a:spcAft>
              <a:buSzPts val="2400"/>
              <a:buFont typeface="Poppins"/>
              <a:buNone/>
              <a:defRPr sz="2400" b="1">
                <a:latin typeface="Poppins"/>
                <a:ea typeface="Poppins"/>
                <a:cs typeface="Poppins"/>
                <a:sym typeface="Poppins"/>
              </a:defRPr>
            </a:lvl7pPr>
            <a:lvl8pPr lvl="7" rtl="0">
              <a:lnSpc>
                <a:spcPct val="100000"/>
              </a:lnSpc>
              <a:spcBef>
                <a:spcPts val="0"/>
              </a:spcBef>
              <a:spcAft>
                <a:spcPts val="0"/>
              </a:spcAft>
              <a:buSzPts val="2400"/>
              <a:buFont typeface="Poppins"/>
              <a:buNone/>
              <a:defRPr sz="2400" b="1">
                <a:latin typeface="Poppins"/>
                <a:ea typeface="Poppins"/>
                <a:cs typeface="Poppins"/>
                <a:sym typeface="Poppins"/>
              </a:defRPr>
            </a:lvl8pPr>
            <a:lvl9pPr lvl="8" rtl="0">
              <a:lnSpc>
                <a:spcPct val="100000"/>
              </a:lnSpc>
              <a:spcBef>
                <a:spcPts val="0"/>
              </a:spcBef>
              <a:spcAft>
                <a:spcPts val="0"/>
              </a:spcAft>
              <a:buSzPts val="2400"/>
              <a:buFont typeface="Poppins"/>
              <a:buNone/>
              <a:defRPr sz="2400" b="1">
                <a:latin typeface="Poppins"/>
                <a:ea typeface="Poppins"/>
                <a:cs typeface="Poppins"/>
                <a:sym typeface="Poppins"/>
              </a:defRPr>
            </a:lvl9pPr>
          </a:lstStyle>
          <a:p>
            <a:endParaRPr/>
          </a:p>
        </p:txBody>
      </p:sp>
      <p:sp>
        <p:nvSpPr>
          <p:cNvPr id="82" name="Google Shape;82;p13"/>
          <p:cNvSpPr txBox="1">
            <a:spLocks noGrp="1"/>
          </p:cNvSpPr>
          <p:nvPr>
            <p:ph type="title" idx="3" hasCustomPrompt="1"/>
          </p:nvPr>
        </p:nvSpPr>
        <p:spPr>
          <a:xfrm>
            <a:off x="1179887" y="2475724"/>
            <a:ext cx="733500" cy="733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a:spLocks noGrp="1"/>
          </p:cNvSpPr>
          <p:nvPr>
            <p:ph type="subTitle" idx="4"/>
          </p:nvPr>
        </p:nvSpPr>
        <p:spPr>
          <a:xfrm>
            <a:off x="2089225" y="2475726"/>
            <a:ext cx="4179600" cy="73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Poppins"/>
              <a:buNone/>
              <a:defRPr sz="2400" b="1">
                <a:latin typeface="Poppins"/>
                <a:ea typeface="Poppins"/>
                <a:cs typeface="Poppins"/>
                <a:sym typeface="Poppins"/>
              </a:defRPr>
            </a:lvl1pPr>
            <a:lvl2pPr lvl="1" rtl="0">
              <a:lnSpc>
                <a:spcPct val="100000"/>
              </a:lnSpc>
              <a:spcBef>
                <a:spcPts val="0"/>
              </a:spcBef>
              <a:spcAft>
                <a:spcPts val="0"/>
              </a:spcAft>
              <a:buSzPts val="2400"/>
              <a:buFont typeface="Poppins"/>
              <a:buNone/>
              <a:defRPr sz="2400" b="1">
                <a:latin typeface="Poppins"/>
                <a:ea typeface="Poppins"/>
                <a:cs typeface="Poppins"/>
                <a:sym typeface="Poppins"/>
              </a:defRPr>
            </a:lvl2pPr>
            <a:lvl3pPr lvl="2" rtl="0">
              <a:lnSpc>
                <a:spcPct val="100000"/>
              </a:lnSpc>
              <a:spcBef>
                <a:spcPts val="0"/>
              </a:spcBef>
              <a:spcAft>
                <a:spcPts val="0"/>
              </a:spcAft>
              <a:buSzPts val="2400"/>
              <a:buFont typeface="Poppins"/>
              <a:buNone/>
              <a:defRPr sz="2400" b="1">
                <a:latin typeface="Poppins"/>
                <a:ea typeface="Poppins"/>
                <a:cs typeface="Poppins"/>
                <a:sym typeface="Poppins"/>
              </a:defRPr>
            </a:lvl3pPr>
            <a:lvl4pPr lvl="3" rtl="0">
              <a:lnSpc>
                <a:spcPct val="100000"/>
              </a:lnSpc>
              <a:spcBef>
                <a:spcPts val="0"/>
              </a:spcBef>
              <a:spcAft>
                <a:spcPts val="0"/>
              </a:spcAft>
              <a:buSzPts val="2400"/>
              <a:buFont typeface="Poppins"/>
              <a:buNone/>
              <a:defRPr sz="2400" b="1">
                <a:latin typeface="Poppins"/>
                <a:ea typeface="Poppins"/>
                <a:cs typeface="Poppins"/>
                <a:sym typeface="Poppins"/>
              </a:defRPr>
            </a:lvl4pPr>
            <a:lvl5pPr lvl="4" rtl="0">
              <a:lnSpc>
                <a:spcPct val="100000"/>
              </a:lnSpc>
              <a:spcBef>
                <a:spcPts val="0"/>
              </a:spcBef>
              <a:spcAft>
                <a:spcPts val="0"/>
              </a:spcAft>
              <a:buSzPts val="2400"/>
              <a:buFont typeface="Poppins"/>
              <a:buNone/>
              <a:defRPr sz="2400" b="1">
                <a:latin typeface="Poppins"/>
                <a:ea typeface="Poppins"/>
                <a:cs typeface="Poppins"/>
                <a:sym typeface="Poppins"/>
              </a:defRPr>
            </a:lvl5pPr>
            <a:lvl6pPr lvl="5" rtl="0">
              <a:lnSpc>
                <a:spcPct val="100000"/>
              </a:lnSpc>
              <a:spcBef>
                <a:spcPts val="0"/>
              </a:spcBef>
              <a:spcAft>
                <a:spcPts val="0"/>
              </a:spcAft>
              <a:buSzPts val="2400"/>
              <a:buFont typeface="Poppins"/>
              <a:buNone/>
              <a:defRPr sz="2400" b="1">
                <a:latin typeface="Poppins"/>
                <a:ea typeface="Poppins"/>
                <a:cs typeface="Poppins"/>
                <a:sym typeface="Poppins"/>
              </a:defRPr>
            </a:lvl6pPr>
            <a:lvl7pPr lvl="6" rtl="0">
              <a:lnSpc>
                <a:spcPct val="100000"/>
              </a:lnSpc>
              <a:spcBef>
                <a:spcPts val="0"/>
              </a:spcBef>
              <a:spcAft>
                <a:spcPts val="0"/>
              </a:spcAft>
              <a:buSzPts val="2400"/>
              <a:buFont typeface="Poppins"/>
              <a:buNone/>
              <a:defRPr sz="2400" b="1">
                <a:latin typeface="Poppins"/>
                <a:ea typeface="Poppins"/>
                <a:cs typeface="Poppins"/>
                <a:sym typeface="Poppins"/>
              </a:defRPr>
            </a:lvl7pPr>
            <a:lvl8pPr lvl="7" rtl="0">
              <a:lnSpc>
                <a:spcPct val="100000"/>
              </a:lnSpc>
              <a:spcBef>
                <a:spcPts val="0"/>
              </a:spcBef>
              <a:spcAft>
                <a:spcPts val="0"/>
              </a:spcAft>
              <a:buSzPts val="2400"/>
              <a:buFont typeface="Poppins"/>
              <a:buNone/>
              <a:defRPr sz="2400" b="1">
                <a:latin typeface="Poppins"/>
                <a:ea typeface="Poppins"/>
                <a:cs typeface="Poppins"/>
                <a:sym typeface="Poppins"/>
              </a:defRPr>
            </a:lvl8pPr>
            <a:lvl9pPr lvl="8" rtl="0">
              <a:lnSpc>
                <a:spcPct val="100000"/>
              </a:lnSpc>
              <a:spcBef>
                <a:spcPts val="0"/>
              </a:spcBef>
              <a:spcAft>
                <a:spcPts val="0"/>
              </a:spcAft>
              <a:buSzPts val="2400"/>
              <a:buFont typeface="Poppins"/>
              <a:buNone/>
              <a:defRPr sz="2400" b="1">
                <a:latin typeface="Poppins"/>
                <a:ea typeface="Poppins"/>
                <a:cs typeface="Poppins"/>
                <a:sym typeface="Poppins"/>
              </a:defRPr>
            </a:lvl9pPr>
          </a:lstStyle>
          <a:p>
            <a:endParaRPr/>
          </a:p>
        </p:txBody>
      </p:sp>
      <p:sp>
        <p:nvSpPr>
          <p:cNvPr id="84" name="Google Shape;84;p13"/>
          <p:cNvSpPr txBox="1">
            <a:spLocks noGrp="1"/>
          </p:cNvSpPr>
          <p:nvPr>
            <p:ph type="title" idx="5" hasCustomPrompt="1"/>
          </p:nvPr>
        </p:nvSpPr>
        <p:spPr>
          <a:xfrm>
            <a:off x="1179887" y="3450174"/>
            <a:ext cx="733500" cy="733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a:spLocks noGrp="1"/>
          </p:cNvSpPr>
          <p:nvPr>
            <p:ph type="subTitle" idx="6"/>
          </p:nvPr>
        </p:nvSpPr>
        <p:spPr>
          <a:xfrm>
            <a:off x="2089225" y="3450176"/>
            <a:ext cx="4179600" cy="73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Poppins"/>
              <a:buNone/>
              <a:defRPr sz="2400" b="1">
                <a:latin typeface="Poppins"/>
                <a:ea typeface="Poppins"/>
                <a:cs typeface="Poppins"/>
                <a:sym typeface="Poppins"/>
              </a:defRPr>
            </a:lvl1pPr>
            <a:lvl2pPr lvl="1" rtl="0">
              <a:lnSpc>
                <a:spcPct val="100000"/>
              </a:lnSpc>
              <a:spcBef>
                <a:spcPts val="0"/>
              </a:spcBef>
              <a:spcAft>
                <a:spcPts val="0"/>
              </a:spcAft>
              <a:buSzPts val="2400"/>
              <a:buFont typeface="Poppins"/>
              <a:buNone/>
              <a:defRPr sz="2400" b="1">
                <a:latin typeface="Poppins"/>
                <a:ea typeface="Poppins"/>
                <a:cs typeface="Poppins"/>
                <a:sym typeface="Poppins"/>
              </a:defRPr>
            </a:lvl2pPr>
            <a:lvl3pPr lvl="2" rtl="0">
              <a:lnSpc>
                <a:spcPct val="100000"/>
              </a:lnSpc>
              <a:spcBef>
                <a:spcPts val="0"/>
              </a:spcBef>
              <a:spcAft>
                <a:spcPts val="0"/>
              </a:spcAft>
              <a:buSzPts val="2400"/>
              <a:buFont typeface="Poppins"/>
              <a:buNone/>
              <a:defRPr sz="2400" b="1">
                <a:latin typeface="Poppins"/>
                <a:ea typeface="Poppins"/>
                <a:cs typeface="Poppins"/>
                <a:sym typeface="Poppins"/>
              </a:defRPr>
            </a:lvl3pPr>
            <a:lvl4pPr lvl="3" rtl="0">
              <a:lnSpc>
                <a:spcPct val="100000"/>
              </a:lnSpc>
              <a:spcBef>
                <a:spcPts val="0"/>
              </a:spcBef>
              <a:spcAft>
                <a:spcPts val="0"/>
              </a:spcAft>
              <a:buSzPts val="2400"/>
              <a:buFont typeface="Poppins"/>
              <a:buNone/>
              <a:defRPr sz="2400" b="1">
                <a:latin typeface="Poppins"/>
                <a:ea typeface="Poppins"/>
                <a:cs typeface="Poppins"/>
                <a:sym typeface="Poppins"/>
              </a:defRPr>
            </a:lvl4pPr>
            <a:lvl5pPr lvl="4" rtl="0">
              <a:lnSpc>
                <a:spcPct val="100000"/>
              </a:lnSpc>
              <a:spcBef>
                <a:spcPts val="0"/>
              </a:spcBef>
              <a:spcAft>
                <a:spcPts val="0"/>
              </a:spcAft>
              <a:buSzPts val="2400"/>
              <a:buFont typeface="Poppins"/>
              <a:buNone/>
              <a:defRPr sz="2400" b="1">
                <a:latin typeface="Poppins"/>
                <a:ea typeface="Poppins"/>
                <a:cs typeface="Poppins"/>
                <a:sym typeface="Poppins"/>
              </a:defRPr>
            </a:lvl5pPr>
            <a:lvl6pPr lvl="5" rtl="0">
              <a:lnSpc>
                <a:spcPct val="100000"/>
              </a:lnSpc>
              <a:spcBef>
                <a:spcPts val="0"/>
              </a:spcBef>
              <a:spcAft>
                <a:spcPts val="0"/>
              </a:spcAft>
              <a:buSzPts val="2400"/>
              <a:buFont typeface="Poppins"/>
              <a:buNone/>
              <a:defRPr sz="2400" b="1">
                <a:latin typeface="Poppins"/>
                <a:ea typeface="Poppins"/>
                <a:cs typeface="Poppins"/>
                <a:sym typeface="Poppins"/>
              </a:defRPr>
            </a:lvl6pPr>
            <a:lvl7pPr lvl="6" rtl="0">
              <a:lnSpc>
                <a:spcPct val="100000"/>
              </a:lnSpc>
              <a:spcBef>
                <a:spcPts val="0"/>
              </a:spcBef>
              <a:spcAft>
                <a:spcPts val="0"/>
              </a:spcAft>
              <a:buSzPts val="2400"/>
              <a:buFont typeface="Poppins"/>
              <a:buNone/>
              <a:defRPr sz="2400" b="1">
                <a:latin typeface="Poppins"/>
                <a:ea typeface="Poppins"/>
                <a:cs typeface="Poppins"/>
                <a:sym typeface="Poppins"/>
              </a:defRPr>
            </a:lvl7pPr>
            <a:lvl8pPr lvl="7" rtl="0">
              <a:lnSpc>
                <a:spcPct val="100000"/>
              </a:lnSpc>
              <a:spcBef>
                <a:spcPts val="0"/>
              </a:spcBef>
              <a:spcAft>
                <a:spcPts val="0"/>
              </a:spcAft>
              <a:buSzPts val="2400"/>
              <a:buFont typeface="Poppins"/>
              <a:buNone/>
              <a:defRPr sz="2400" b="1">
                <a:latin typeface="Poppins"/>
                <a:ea typeface="Poppins"/>
                <a:cs typeface="Poppins"/>
                <a:sym typeface="Poppins"/>
              </a:defRPr>
            </a:lvl8pPr>
            <a:lvl9pPr lvl="8" rtl="0">
              <a:lnSpc>
                <a:spcPct val="100000"/>
              </a:lnSpc>
              <a:spcBef>
                <a:spcPts val="0"/>
              </a:spcBef>
              <a:spcAft>
                <a:spcPts val="0"/>
              </a:spcAft>
              <a:buSzPts val="2400"/>
              <a:buFont typeface="Poppins"/>
              <a:buNone/>
              <a:defRPr sz="2400" b="1">
                <a:latin typeface="Poppins"/>
                <a:ea typeface="Poppins"/>
                <a:cs typeface="Poppins"/>
                <a:sym typeface="Poppins"/>
              </a:defRPr>
            </a:lvl9pPr>
          </a:lstStyle>
          <a:p>
            <a:endParaRP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1pPr>
            <a:lvl2pPr lvl="1"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2pPr>
            <a:lvl3pPr lvl="2"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3pPr>
            <a:lvl4pPr lvl="3"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4pPr>
            <a:lvl5pPr lvl="4"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5pPr>
            <a:lvl6pPr lvl="5"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6pPr>
            <a:lvl7pPr lvl="6"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7pPr>
            <a:lvl8pPr lvl="7"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8pPr>
            <a:lvl9pPr lvl="8"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2" r:id="rId11"/>
    <p:sldLayoutId id="2147483663" r:id="rId12"/>
    <p:sldLayoutId id="2147483664" r:id="rId13"/>
    <p:sldLayoutId id="2147483665" r:id="rId14"/>
    <p:sldLayoutId id="2147483666" r:id="rId15"/>
    <p:sldLayoutId id="2147483667" r:id="rId16"/>
    <p:sldLayoutId id="2147483668" r:id="rId17"/>
    <p:sldLayoutId id="2147483673" r:id="rId18"/>
    <p:sldLayoutId id="2147483674"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orient="horz" pos="2900">
          <p15:clr>
            <a:srgbClr val="EA4335"/>
          </p15:clr>
        </p15:guide>
        <p15:guide id="3" pos="449">
          <p15:clr>
            <a:srgbClr val="EA4335"/>
          </p15:clr>
        </p15:guide>
        <p15:guide id="4" pos="5311">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3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5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8.xml"/><Relationship Id="rId4" Type="http://schemas.openxmlformats.org/officeDocument/2006/relationships/image" Target="../media/image24.png"/></Relationships>
</file>

<file path=ppt/slides/_rels/slide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3" Type="http://schemas.openxmlformats.org/officeDocument/2006/relationships/hyperlink" Target="https://www.onlinegantt.com/#/gantt" TargetMode="External"/><Relationship Id="rId2" Type="http://schemas.openxmlformats.org/officeDocument/2006/relationships/hyperlink" Target="https://www.overleaf.com/9685192699rfwhcbffwnss#ee21af" TargetMode="External"/><Relationship Id="rId1" Type="http://schemas.openxmlformats.org/officeDocument/2006/relationships/slideLayout" Target="../slideLayouts/slideLayout13.xml"/><Relationship Id="rId4" Type="http://schemas.openxmlformats.org/officeDocument/2006/relationships/hyperlink" Target="https://amritavishwavidyapeetham-my.sharepoint.com/:f:/g/personal/cb_en_u4aie21076_cb_students_amrita_edu/EsjS8Zab8XpHrTjkK1GnljgB7tl7Yq7gWoQNsk0Q7vmU3Q?e=DKo7Pg"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a:extLst>
            <a:ext uri="{FF2B5EF4-FFF2-40B4-BE49-F238E27FC236}">
              <a16:creationId xmlns:a16="http://schemas.microsoft.com/office/drawing/2014/main" id="{8C94AFC5-25E1-C494-D15B-8238F51D8F17}"/>
            </a:ext>
          </a:extLst>
        </p:cNvPr>
        <p:cNvGrpSpPr/>
        <p:nvPr/>
      </p:nvGrpSpPr>
      <p:grpSpPr>
        <a:xfrm>
          <a:off x="0" y="0"/>
          <a:ext cx="0" cy="0"/>
          <a:chOff x="0" y="0"/>
          <a:chExt cx="0" cy="0"/>
        </a:xfrm>
      </p:grpSpPr>
      <p:sp>
        <p:nvSpPr>
          <p:cNvPr id="155" name="Google Shape;155;p26">
            <a:extLst>
              <a:ext uri="{FF2B5EF4-FFF2-40B4-BE49-F238E27FC236}">
                <a16:creationId xmlns:a16="http://schemas.microsoft.com/office/drawing/2014/main" id="{1C051897-22B7-3DBA-76B4-9C6AA619BE37}"/>
              </a:ext>
            </a:extLst>
          </p:cNvPr>
          <p:cNvSpPr txBox="1">
            <a:spLocks noGrp="1"/>
          </p:cNvSpPr>
          <p:nvPr>
            <p:ph type="ctrTitle"/>
          </p:nvPr>
        </p:nvSpPr>
        <p:spPr>
          <a:xfrm>
            <a:off x="1777659" y="1481550"/>
            <a:ext cx="5588682" cy="2180400"/>
          </a:xfrm>
          <a:prstGeom prst="rect">
            <a:avLst/>
          </a:prstGeom>
        </p:spPr>
        <p:txBody>
          <a:bodyPr spcFirstLastPara="1" wrap="square" lIns="91425" tIns="91425" rIns="91425" bIns="91425" anchor="ctr" anchorCtr="0">
            <a:noAutofit/>
          </a:bodyPr>
          <a:lstStyle/>
          <a:p>
            <a:r>
              <a:rPr lang="en-GB" sz="2600" b="0">
                <a:solidFill>
                  <a:schemeClr val="tx1"/>
                </a:solidFill>
              </a:rPr>
              <a:t>Automated Data Extraction from Material Science Literature on High Entropy Alloys for Efficient Material Research</a:t>
            </a:r>
            <a:endParaRPr lang="en-US">
              <a:solidFill>
                <a:schemeClr val="tx1"/>
              </a:solidFill>
            </a:endParaRPr>
          </a:p>
        </p:txBody>
      </p:sp>
    </p:spTree>
    <p:extLst>
      <p:ext uri="{BB962C8B-B14F-4D97-AF65-F5344CB8AC3E}">
        <p14:creationId xmlns:p14="http://schemas.microsoft.com/office/powerpoint/2010/main" val="2192911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88E75E-7267-EE4E-BD27-E647CAD8F5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F34776-F60B-039B-5C66-253A6EA15CE5}"/>
              </a:ext>
            </a:extLst>
          </p:cNvPr>
          <p:cNvSpPr>
            <a:spLocks noGrp="1"/>
          </p:cNvSpPr>
          <p:nvPr>
            <p:ph type="title"/>
          </p:nvPr>
        </p:nvSpPr>
        <p:spPr>
          <a:xfrm>
            <a:off x="628652" y="0"/>
            <a:ext cx="7886700" cy="525780"/>
          </a:xfrm>
        </p:spPr>
        <p:txBody>
          <a:bodyPr/>
          <a:lstStyle/>
          <a:p>
            <a:r>
              <a:rPr lang="en-US"/>
              <a:t>Metric Used</a:t>
            </a:r>
          </a:p>
        </p:txBody>
      </p:sp>
      <p:sp>
        <p:nvSpPr>
          <p:cNvPr id="5" name="TextBox 4">
            <a:extLst>
              <a:ext uri="{FF2B5EF4-FFF2-40B4-BE49-F238E27FC236}">
                <a16:creationId xmlns:a16="http://schemas.microsoft.com/office/drawing/2014/main" id="{EDC4CDA4-2504-B8F4-CF27-E1C881D3B798}"/>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solidFill>
                  <a:schemeClr val="bg2"/>
                </a:solidFill>
              </a:rPr>
              <a:t>10</a:t>
            </a:r>
          </a:p>
        </p:txBody>
      </p:sp>
      <p:sp>
        <p:nvSpPr>
          <p:cNvPr id="6" name="Slide Number Placeholder 5">
            <a:extLst>
              <a:ext uri="{FF2B5EF4-FFF2-40B4-BE49-F238E27FC236}">
                <a16:creationId xmlns:a16="http://schemas.microsoft.com/office/drawing/2014/main" id="{292F5146-B5EF-CCC2-2BFA-0FD103DE9A40}"/>
              </a:ext>
            </a:extLst>
          </p:cNvPr>
          <p:cNvSpPr>
            <a:spLocks noGrp="1"/>
          </p:cNvSpPr>
          <p:nvPr>
            <p:ph type="sldNum" sz="quarter" idx="12"/>
          </p:nvPr>
        </p:nvSpPr>
        <p:spPr/>
        <p:txBody>
          <a:bodyPr/>
          <a:lstStyle/>
          <a:p>
            <a:fld id="{5F294920-2F4F-4D88-AD0A-053AE5A679D0}" type="slidenum">
              <a:rPr lang="en-US" smtClean="0"/>
              <a:pPr/>
              <a:t>10</a:t>
            </a:fld>
            <a:endParaRPr lang="en-US"/>
          </a:p>
        </p:txBody>
      </p:sp>
      <p:sp>
        <p:nvSpPr>
          <p:cNvPr id="4" name="TextBox 3">
            <a:extLst>
              <a:ext uri="{FF2B5EF4-FFF2-40B4-BE49-F238E27FC236}">
                <a16:creationId xmlns:a16="http://schemas.microsoft.com/office/drawing/2014/main" id="{AEA606A4-DE15-F06F-388D-3B8C33720D27}"/>
              </a:ext>
            </a:extLst>
          </p:cNvPr>
          <p:cNvSpPr txBox="1"/>
          <p:nvPr/>
        </p:nvSpPr>
        <p:spPr>
          <a:xfrm>
            <a:off x="116205" y="734496"/>
            <a:ext cx="8911590" cy="4478149"/>
          </a:xfrm>
          <a:prstGeom prst="rect">
            <a:avLst/>
          </a:prstGeom>
          <a:noFill/>
        </p:spPr>
        <p:txBody>
          <a:bodyPr wrap="square">
            <a:spAutoFit/>
          </a:bodyPr>
          <a:lstStyle/>
          <a:p>
            <a:pPr>
              <a:buNone/>
            </a:pPr>
            <a:r>
              <a:rPr lang="en-IN" sz="1500" b="1">
                <a:solidFill>
                  <a:schemeClr val="bg2"/>
                </a:solidFill>
              </a:rPr>
              <a:t>Comparative Analysis: Gold Standard vs. Generated Model Outputs</a:t>
            </a:r>
            <a:endParaRPr lang="en-IN" sz="1500">
              <a:solidFill>
                <a:schemeClr val="bg2"/>
              </a:solidFill>
            </a:endParaRPr>
          </a:p>
          <a:p>
            <a:pPr>
              <a:buNone/>
            </a:pPr>
            <a:r>
              <a:rPr lang="en-IN" sz="1500" b="1">
                <a:solidFill>
                  <a:schemeClr val="bg2"/>
                </a:solidFill>
              </a:rPr>
              <a:t>Confusion Matrix Definitions:</a:t>
            </a:r>
            <a:br>
              <a:rPr lang="en-IN" sz="1500" b="1">
                <a:solidFill>
                  <a:schemeClr val="bg2"/>
                </a:solidFill>
              </a:rPr>
            </a:br>
            <a:endParaRPr lang="en-IN" sz="1500">
              <a:solidFill>
                <a:schemeClr val="bg2"/>
              </a:solidFill>
            </a:endParaRPr>
          </a:p>
          <a:p>
            <a:pPr>
              <a:buFont typeface="Arial" panose="020B0604020202020204" pitchFamily="34" charset="0"/>
              <a:buChar char="•"/>
            </a:pPr>
            <a:r>
              <a:rPr lang="en-IN" sz="1500" b="1">
                <a:solidFill>
                  <a:schemeClr val="bg2"/>
                </a:solidFill>
              </a:rPr>
              <a:t>Gold Standard (Actual Prediction):</a:t>
            </a:r>
            <a:r>
              <a:rPr lang="en-IN" sz="1500">
                <a:solidFill>
                  <a:schemeClr val="bg2"/>
                </a:solidFill>
              </a:rPr>
              <a:t> Reference dataset representing ground truth.</a:t>
            </a:r>
          </a:p>
          <a:p>
            <a:pPr>
              <a:buFont typeface="Arial" panose="020B0604020202020204" pitchFamily="34" charset="0"/>
              <a:buChar char="•"/>
            </a:pPr>
            <a:r>
              <a:rPr lang="en-IN" sz="1500" b="1">
                <a:solidFill>
                  <a:schemeClr val="bg2"/>
                </a:solidFill>
              </a:rPr>
              <a:t>Model Output (Predicted Prediction):</a:t>
            </a:r>
            <a:r>
              <a:rPr lang="en-IN" sz="1500">
                <a:solidFill>
                  <a:schemeClr val="bg2"/>
                </a:solidFill>
              </a:rPr>
              <a:t> Generated dataset from computational models.</a:t>
            </a:r>
          </a:p>
          <a:p>
            <a:endParaRPr lang="en-IN" sz="1500">
              <a:solidFill>
                <a:schemeClr val="bg2"/>
              </a:solidFill>
            </a:endParaRPr>
          </a:p>
          <a:p>
            <a:pPr>
              <a:buNone/>
            </a:pPr>
            <a:r>
              <a:rPr lang="en-IN" sz="1500" b="1">
                <a:solidFill>
                  <a:schemeClr val="bg2"/>
                </a:solidFill>
              </a:rPr>
              <a:t>Confusion Matrix Metrics:</a:t>
            </a:r>
            <a:br>
              <a:rPr lang="en-IN" sz="1500" b="1">
                <a:solidFill>
                  <a:schemeClr val="bg2"/>
                </a:solidFill>
              </a:rPr>
            </a:br>
            <a:endParaRPr lang="en-IN" sz="1500">
              <a:solidFill>
                <a:schemeClr val="bg2"/>
              </a:solidFill>
            </a:endParaRPr>
          </a:p>
          <a:p>
            <a:pPr>
              <a:buFont typeface="Arial" panose="020B0604020202020204" pitchFamily="34" charset="0"/>
              <a:buChar char="•"/>
            </a:pPr>
            <a:r>
              <a:rPr lang="en-IN" sz="1500" b="1">
                <a:solidFill>
                  <a:schemeClr val="bg2"/>
                </a:solidFill>
              </a:rPr>
              <a:t>True Positive (TP):</a:t>
            </a:r>
            <a:r>
              <a:rPr lang="en-IN" sz="1500">
                <a:solidFill>
                  <a:schemeClr val="bg2"/>
                </a:solidFill>
              </a:rPr>
              <a:t> Exact match between Gold Standard and Model Prediction.</a:t>
            </a:r>
          </a:p>
          <a:p>
            <a:pPr>
              <a:buFont typeface="Arial" panose="020B0604020202020204" pitchFamily="34" charset="0"/>
              <a:buChar char="•"/>
            </a:pPr>
            <a:r>
              <a:rPr lang="en-IN" sz="1500" b="1">
                <a:solidFill>
                  <a:schemeClr val="bg2"/>
                </a:solidFill>
              </a:rPr>
              <a:t>True Negative (TN):</a:t>
            </a:r>
            <a:r>
              <a:rPr lang="en-IN" sz="1500">
                <a:solidFill>
                  <a:schemeClr val="bg2"/>
                </a:solidFill>
              </a:rPr>
              <a:t> Empty match between both datasets (absence of properties).</a:t>
            </a:r>
          </a:p>
          <a:p>
            <a:pPr>
              <a:buFont typeface="Arial" panose="020B0604020202020204" pitchFamily="34" charset="0"/>
              <a:buChar char="•"/>
            </a:pPr>
            <a:r>
              <a:rPr lang="en-IN" sz="1500" b="1">
                <a:solidFill>
                  <a:schemeClr val="bg2"/>
                </a:solidFill>
              </a:rPr>
              <a:t>False Positive (FP):</a:t>
            </a:r>
            <a:r>
              <a:rPr lang="en-IN" sz="1500">
                <a:solidFill>
                  <a:schemeClr val="bg2"/>
                </a:solidFill>
              </a:rPr>
              <a:t> Empty Gold Standard, non-empty Model Prediction (spurious data).</a:t>
            </a:r>
          </a:p>
          <a:p>
            <a:pPr>
              <a:buFont typeface="Arial" panose="020B0604020202020204" pitchFamily="34" charset="0"/>
              <a:buChar char="•"/>
            </a:pPr>
            <a:r>
              <a:rPr lang="en-IN" sz="1500" b="1">
                <a:solidFill>
                  <a:schemeClr val="bg2"/>
                </a:solidFill>
              </a:rPr>
              <a:t>False Negative (FN):</a:t>
            </a:r>
            <a:r>
              <a:rPr lang="en-IN" sz="1500">
                <a:solidFill>
                  <a:schemeClr val="bg2"/>
                </a:solidFill>
              </a:rPr>
              <a:t> Non-empty Gold Standard, empty Model Prediction (missed data).</a:t>
            </a:r>
          </a:p>
          <a:p>
            <a:pPr>
              <a:buFont typeface="Arial" panose="020B0604020202020204" pitchFamily="34" charset="0"/>
              <a:buChar char="•"/>
            </a:pPr>
            <a:endParaRPr lang="en-IN" sz="1500">
              <a:solidFill>
                <a:schemeClr val="bg2"/>
              </a:solidFill>
            </a:endParaRPr>
          </a:p>
          <a:p>
            <a:pPr>
              <a:buNone/>
            </a:pPr>
            <a:r>
              <a:rPr lang="en-IN" sz="1500" b="1">
                <a:solidFill>
                  <a:schemeClr val="bg2"/>
                </a:solidFill>
              </a:rPr>
              <a:t>Evaluation Approach:</a:t>
            </a:r>
            <a:br>
              <a:rPr lang="en-IN" sz="1500" b="1">
                <a:solidFill>
                  <a:schemeClr val="bg2"/>
                </a:solidFill>
              </a:rPr>
            </a:br>
            <a:endParaRPr lang="en-IN" sz="1500">
              <a:solidFill>
                <a:schemeClr val="bg2"/>
              </a:solidFill>
            </a:endParaRPr>
          </a:p>
          <a:p>
            <a:pPr>
              <a:buFont typeface="Arial" panose="020B0604020202020204" pitchFamily="34" charset="0"/>
              <a:buChar char="•"/>
            </a:pPr>
            <a:r>
              <a:rPr lang="en-IN" sz="1500">
                <a:solidFill>
                  <a:schemeClr val="bg2"/>
                </a:solidFill>
              </a:rPr>
              <a:t>Comparison of five model-generated examples with Gold Standard.</a:t>
            </a:r>
          </a:p>
          <a:p>
            <a:pPr>
              <a:buFont typeface="Arial" panose="020B0604020202020204" pitchFamily="34" charset="0"/>
              <a:buChar char="•"/>
            </a:pPr>
            <a:r>
              <a:rPr lang="en-IN" sz="1500">
                <a:solidFill>
                  <a:schemeClr val="bg2"/>
                </a:solidFill>
              </a:rPr>
              <a:t>Focus on accurate extraction in structured JSON format, leveraging a post-processing wrapper function.</a:t>
            </a:r>
          </a:p>
          <a:p>
            <a:pPr>
              <a:buFont typeface="Arial" panose="020B0604020202020204" pitchFamily="34" charset="0"/>
              <a:buChar char="•"/>
            </a:pPr>
            <a:endParaRPr lang="en-IN" sz="1500">
              <a:solidFill>
                <a:schemeClr val="bg2"/>
              </a:solidFill>
            </a:endParaRPr>
          </a:p>
        </p:txBody>
      </p:sp>
    </p:spTree>
    <p:extLst>
      <p:ext uri="{BB962C8B-B14F-4D97-AF65-F5344CB8AC3E}">
        <p14:creationId xmlns:p14="http://schemas.microsoft.com/office/powerpoint/2010/main" val="9155845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19;p32">
            <a:extLst>
              <a:ext uri="{FF2B5EF4-FFF2-40B4-BE49-F238E27FC236}">
                <a16:creationId xmlns:a16="http://schemas.microsoft.com/office/drawing/2014/main" id="{FEB3E347-4939-B44B-E12D-1B2C3FBD2A70}"/>
              </a:ext>
            </a:extLst>
          </p:cNvPr>
          <p:cNvSpPr txBox="1">
            <a:spLocks noGrp="1"/>
          </p:cNvSpPr>
          <p:nvPr>
            <p:ph type="title"/>
          </p:nvPr>
        </p:nvSpPr>
        <p:spPr>
          <a:xfrm>
            <a:off x="-3392" y="-1187"/>
            <a:ext cx="9155515" cy="411866"/>
          </a:xfrm>
          <a:prstGeom prst="rect">
            <a:avLst/>
          </a:prstGeom>
        </p:spPr>
        <p:txBody>
          <a:bodyPr spcFirstLastPara="1" wrap="square" lIns="91425" tIns="91425" rIns="91425" bIns="91425" anchor="t" anchorCtr="0">
            <a:noAutofit/>
          </a:bodyPr>
          <a:lstStyle/>
          <a:p>
            <a:r>
              <a:rPr lang="en" sz="3000"/>
              <a:t>Comparison Done on Various Models</a:t>
            </a:r>
            <a:endParaRPr lang="en-US"/>
          </a:p>
        </p:txBody>
      </p:sp>
      <p:sp>
        <p:nvSpPr>
          <p:cNvPr id="5" name="TextBox 4">
            <a:extLst>
              <a:ext uri="{FF2B5EF4-FFF2-40B4-BE49-F238E27FC236}">
                <a16:creationId xmlns:a16="http://schemas.microsoft.com/office/drawing/2014/main" id="{04C31F6D-E670-BF0F-8393-D1BDB23EF840}"/>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solidFill>
                  <a:schemeClr val="bg2"/>
                </a:solidFill>
              </a:rPr>
              <a:t>11</a:t>
            </a:r>
            <a:endParaRPr lang="en-US"/>
          </a:p>
        </p:txBody>
      </p:sp>
      <p:pic>
        <p:nvPicPr>
          <p:cNvPr id="4" name="Picture 3" descr="A table of different language models&#10;&#10;AI-generated content may be incorrect.">
            <a:extLst>
              <a:ext uri="{FF2B5EF4-FFF2-40B4-BE49-F238E27FC236}">
                <a16:creationId xmlns:a16="http://schemas.microsoft.com/office/drawing/2014/main" id="{27938083-CD32-0BC7-087F-5BDED9046A7A}"/>
              </a:ext>
            </a:extLst>
          </p:cNvPr>
          <p:cNvPicPr>
            <a:picLocks noChangeAspect="1"/>
          </p:cNvPicPr>
          <p:nvPr/>
        </p:nvPicPr>
        <p:blipFill>
          <a:blip r:embed="rId3"/>
          <a:stretch>
            <a:fillRect/>
          </a:stretch>
        </p:blipFill>
        <p:spPr>
          <a:xfrm>
            <a:off x="2356719" y="754362"/>
            <a:ext cx="4441346" cy="4109229"/>
          </a:xfrm>
          <a:prstGeom prst="rect">
            <a:avLst/>
          </a:prstGeom>
        </p:spPr>
      </p:pic>
      <p:sp>
        <p:nvSpPr>
          <p:cNvPr id="2" name="Slide Number Placeholder 1">
            <a:extLst>
              <a:ext uri="{FF2B5EF4-FFF2-40B4-BE49-F238E27FC236}">
                <a16:creationId xmlns:a16="http://schemas.microsoft.com/office/drawing/2014/main" id="{12E39E57-972A-AC9D-8F6F-4602E92EC75D}"/>
              </a:ext>
            </a:extLst>
          </p:cNvPr>
          <p:cNvSpPr>
            <a:spLocks noGrp="1"/>
          </p:cNvSpPr>
          <p:nvPr>
            <p:ph type="sldNum" sz="quarter" idx="12"/>
          </p:nvPr>
        </p:nvSpPr>
        <p:spPr/>
        <p:txBody>
          <a:bodyPr/>
          <a:lstStyle/>
          <a:p>
            <a:fld id="{5F294920-2F4F-4D88-AD0A-053AE5A679D0}" type="slidenum">
              <a:rPr lang="en-US" smtClean="0"/>
              <a:pPr/>
              <a:t>11</a:t>
            </a:fld>
            <a:endParaRPr lang="en-US"/>
          </a:p>
        </p:txBody>
      </p:sp>
    </p:spTree>
    <p:extLst>
      <p:ext uri="{BB962C8B-B14F-4D97-AF65-F5344CB8AC3E}">
        <p14:creationId xmlns:p14="http://schemas.microsoft.com/office/powerpoint/2010/main" val="797000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pic>
        <p:nvPicPr>
          <p:cNvPr id="248" name="Google Shape;248;p35"/>
          <p:cNvPicPr preferRelativeResize="0"/>
          <p:nvPr/>
        </p:nvPicPr>
        <p:blipFill>
          <a:blip r:embed="rId3">
            <a:alphaModFix/>
          </a:blip>
          <a:stretch>
            <a:fillRect/>
          </a:stretch>
        </p:blipFill>
        <p:spPr>
          <a:xfrm rot="3031092">
            <a:off x="858559" y="290834"/>
            <a:ext cx="2344027" cy="2833276"/>
          </a:xfrm>
          <a:prstGeom prst="rect">
            <a:avLst/>
          </a:prstGeom>
          <a:noFill/>
          <a:ln>
            <a:noFill/>
          </a:ln>
        </p:spPr>
      </p:pic>
      <p:sp>
        <p:nvSpPr>
          <p:cNvPr id="5" name="TextBox 4">
            <a:extLst>
              <a:ext uri="{FF2B5EF4-FFF2-40B4-BE49-F238E27FC236}">
                <a16:creationId xmlns:a16="http://schemas.microsoft.com/office/drawing/2014/main" id="{5A4AC057-D81D-638A-5D9E-C3C3F3EFCFAA}"/>
              </a:ext>
            </a:extLst>
          </p:cNvPr>
          <p:cNvSpPr txBox="1"/>
          <p:nvPr/>
        </p:nvSpPr>
        <p:spPr>
          <a:xfrm>
            <a:off x="8595827" y="4744064"/>
            <a:ext cx="546594"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12</a:t>
            </a:r>
            <a:endParaRPr lang="en-US"/>
          </a:p>
        </p:txBody>
      </p:sp>
      <p:sp>
        <p:nvSpPr>
          <p:cNvPr id="3" name="Title 2">
            <a:extLst>
              <a:ext uri="{FF2B5EF4-FFF2-40B4-BE49-F238E27FC236}">
                <a16:creationId xmlns:a16="http://schemas.microsoft.com/office/drawing/2014/main" id="{E3CFF032-FB08-4DF3-93CE-D93B118AFD6D}"/>
              </a:ext>
            </a:extLst>
          </p:cNvPr>
          <p:cNvSpPr>
            <a:spLocks noGrp="1"/>
          </p:cNvSpPr>
          <p:nvPr>
            <p:ph type="title"/>
          </p:nvPr>
        </p:nvSpPr>
        <p:spPr>
          <a:xfrm>
            <a:off x="2958134" y="2066062"/>
            <a:ext cx="4633381" cy="1011375"/>
          </a:xfrm>
        </p:spPr>
        <p:txBody>
          <a:bodyPr/>
          <a:lstStyle/>
          <a:p>
            <a:r>
              <a:rPr lang="en-US"/>
              <a:t>Project Phase -2</a:t>
            </a:r>
          </a:p>
        </p:txBody>
      </p:sp>
    </p:spTree>
    <p:extLst>
      <p:ext uri="{BB962C8B-B14F-4D97-AF65-F5344CB8AC3E}">
        <p14:creationId xmlns:p14="http://schemas.microsoft.com/office/powerpoint/2010/main" val="16036501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8"/>
          <p:cNvSpPr txBox="1">
            <a:spLocks noGrp="1"/>
          </p:cNvSpPr>
          <p:nvPr>
            <p:ph type="title"/>
          </p:nvPr>
        </p:nvSpPr>
        <p:spPr>
          <a:xfrm>
            <a:off x="1820850" y="2092698"/>
            <a:ext cx="5502300" cy="1269600"/>
          </a:xfrm>
          <a:prstGeom prst="rect">
            <a:avLst/>
          </a:prstGeom>
        </p:spPr>
        <p:txBody>
          <a:bodyPr spcFirstLastPara="1" wrap="square" lIns="91425" tIns="91425" rIns="91425" bIns="91425" anchor="t" anchorCtr="0">
            <a:noAutofit/>
          </a:bodyPr>
          <a:lstStyle/>
          <a:p>
            <a:r>
              <a:rPr lang="en"/>
              <a:t>Literature Review</a:t>
            </a:r>
          </a:p>
        </p:txBody>
      </p:sp>
      <p:pic>
        <p:nvPicPr>
          <p:cNvPr id="174" name="Google Shape;174;p28"/>
          <p:cNvPicPr preferRelativeResize="0"/>
          <p:nvPr/>
        </p:nvPicPr>
        <p:blipFill>
          <a:blip r:embed="rId3">
            <a:alphaModFix/>
          </a:blip>
          <a:stretch>
            <a:fillRect/>
          </a:stretch>
        </p:blipFill>
        <p:spPr>
          <a:xfrm rot="-2436913">
            <a:off x="726927" y="-8169"/>
            <a:ext cx="1610348" cy="1789086"/>
          </a:xfrm>
          <a:prstGeom prst="rect">
            <a:avLst/>
          </a:prstGeom>
          <a:noFill/>
          <a:ln>
            <a:noFill/>
          </a:ln>
        </p:spPr>
      </p:pic>
      <p:sp>
        <p:nvSpPr>
          <p:cNvPr id="11" name="TextBox 10">
            <a:extLst>
              <a:ext uri="{FF2B5EF4-FFF2-40B4-BE49-F238E27FC236}">
                <a16:creationId xmlns:a16="http://schemas.microsoft.com/office/drawing/2014/main" id="{0FA6D378-5580-FB40-3B41-FA8DA3E8112B}"/>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13</a:t>
            </a:r>
            <a:endParaRPr lang="en-US"/>
          </a:p>
        </p:txBody>
      </p:sp>
    </p:spTree>
    <p:extLst>
      <p:ext uri="{BB962C8B-B14F-4D97-AF65-F5344CB8AC3E}">
        <p14:creationId xmlns:p14="http://schemas.microsoft.com/office/powerpoint/2010/main" val="3260816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D6A0FB78-5A54-A8A2-CEF0-96F5FDB97A9D}"/>
              </a:ext>
            </a:extLst>
          </p:cNvPr>
          <p:cNvGraphicFramePr>
            <a:graphicFrameLocks noGrp="1"/>
          </p:cNvGraphicFramePr>
          <p:nvPr/>
        </p:nvGraphicFramePr>
        <p:xfrm>
          <a:off x="743732" y="837678"/>
          <a:ext cx="7622233" cy="3906482"/>
        </p:xfrm>
        <a:graphic>
          <a:graphicData uri="http://schemas.openxmlformats.org/drawingml/2006/table">
            <a:tbl>
              <a:tblPr firstRow="1" bandRow="1">
                <a:tableStyleId>{C4D612F1-09ED-4C33-879A-755D4044D4A4}</a:tableStyleId>
              </a:tblPr>
              <a:tblGrid>
                <a:gridCol w="1827959">
                  <a:extLst>
                    <a:ext uri="{9D8B030D-6E8A-4147-A177-3AD203B41FA5}">
                      <a16:colId xmlns:a16="http://schemas.microsoft.com/office/drawing/2014/main" val="1349434297"/>
                    </a:ext>
                  </a:extLst>
                </a:gridCol>
                <a:gridCol w="3403786">
                  <a:extLst>
                    <a:ext uri="{9D8B030D-6E8A-4147-A177-3AD203B41FA5}">
                      <a16:colId xmlns:a16="http://schemas.microsoft.com/office/drawing/2014/main" val="1620807595"/>
                    </a:ext>
                  </a:extLst>
                </a:gridCol>
                <a:gridCol w="2390488">
                  <a:extLst>
                    <a:ext uri="{9D8B030D-6E8A-4147-A177-3AD203B41FA5}">
                      <a16:colId xmlns:a16="http://schemas.microsoft.com/office/drawing/2014/main" val="3954316010"/>
                    </a:ext>
                  </a:extLst>
                </a:gridCol>
              </a:tblGrid>
              <a:tr h="462242">
                <a:tc>
                  <a:txBody>
                    <a:bodyPr/>
                    <a:lstStyle/>
                    <a:p>
                      <a:pPr algn="ctr"/>
                      <a:r>
                        <a:rPr lang="en-US" sz="1400" b="0"/>
                        <a:t>Research Paper</a:t>
                      </a:r>
                    </a:p>
                  </a:txBody>
                  <a:tcPr/>
                </a:tc>
                <a:tc>
                  <a:txBody>
                    <a:bodyPr/>
                    <a:lstStyle/>
                    <a:p>
                      <a:pPr algn="ctr"/>
                      <a:r>
                        <a:rPr lang="en-US" sz="1400" b="0"/>
                        <a:t>Methodology </a:t>
                      </a:r>
                    </a:p>
                  </a:txBody>
                  <a:tcPr/>
                </a:tc>
                <a:tc>
                  <a:txBody>
                    <a:bodyPr/>
                    <a:lstStyle/>
                    <a:p>
                      <a:pPr algn="ctr"/>
                      <a:r>
                        <a:rPr lang="en-US" sz="1400" b="0"/>
                        <a:t>Limitation Observed</a:t>
                      </a:r>
                    </a:p>
                  </a:txBody>
                  <a:tcPr/>
                </a:tc>
                <a:extLst>
                  <a:ext uri="{0D108BD9-81ED-4DB2-BD59-A6C34878D82A}">
                    <a16:rowId xmlns:a16="http://schemas.microsoft.com/office/drawing/2014/main" val="4204293498"/>
                  </a:ext>
                </a:extLst>
              </a:tr>
              <a:tr h="2843107">
                <a:tc>
                  <a:txBody>
                    <a:bodyPr/>
                    <a:lstStyle/>
                    <a:p>
                      <a:pPr lvl="0" algn="l">
                        <a:lnSpc>
                          <a:spcPct val="100000"/>
                        </a:lnSpc>
                        <a:spcBef>
                          <a:spcPts val="0"/>
                        </a:spcBef>
                        <a:spcAft>
                          <a:spcPts val="0"/>
                        </a:spcAft>
                        <a:buNone/>
                      </a:pPr>
                      <a:r>
                        <a:rPr lang="en-US" sz="1200" b="0" i="0"/>
                        <a:t>TSQA: Tabular Scenario Based Question Answering</a:t>
                      </a:r>
                      <a:endParaRPr lang="en-US" sz="1200" b="0"/>
                    </a:p>
                    <a:p>
                      <a:pPr lvl="0" algn="l">
                        <a:lnSpc>
                          <a:spcPct val="100000"/>
                        </a:lnSpc>
                        <a:spcBef>
                          <a:spcPts val="0"/>
                        </a:spcBef>
                        <a:spcAft>
                          <a:spcPts val="0"/>
                        </a:spcAft>
                        <a:buNone/>
                      </a:pPr>
                      <a:endParaRPr lang="en-US" b="0" i="0"/>
                    </a:p>
                    <a:p>
                      <a:pPr lvl="0" algn="l">
                        <a:lnSpc>
                          <a:spcPct val="100000"/>
                        </a:lnSpc>
                        <a:spcBef>
                          <a:spcPts val="0"/>
                        </a:spcBef>
                        <a:spcAft>
                          <a:spcPts val="0"/>
                        </a:spcAft>
                        <a:buNone/>
                      </a:pPr>
                      <a:r>
                        <a:rPr lang="en-US" sz="1200" b="0" i="0"/>
                        <a:t>Journal: </a:t>
                      </a:r>
                      <a:r>
                        <a:rPr lang="en-US" sz="1200" b="0" i="0" err="1"/>
                        <a:t>arXiv</a:t>
                      </a:r>
                      <a:r>
                        <a:rPr lang="en-US" sz="1200" b="0" i="0"/>
                        <a:t> Computation and Language</a:t>
                      </a:r>
                    </a:p>
                    <a:p>
                      <a:pPr lvl="0" algn="l">
                        <a:lnSpc>
                          <a:spcPct val="100000"/>
                        </a:lnSpc>
                        <a:spcBef>
                          <a:spcPts val="0"/>
                        </a:spcBef>
                        <a:spcAft>
                          <a:spcPts val="0"/>
                        </a:spcAft>
                        <a:buNone/>
                      </a:pPr>
                      <a:endParaRPr lang="en-US" b="0" i="0"/>
                    </a:p>
                    <a:p>
                      <a:pPr lvl="0" algn="l">
                        <a:lnSpc>
                          <a:spcPct val="100000"/>
                        </a:lnSpc>
                        <a:spcBef>
                          <a:spcPts val="0"/>
                        </a:spcBef>
                        <a:spcAft>
                          <a:spcPts val="0"/>
                        </a:spcAft>
                        <a:buNone/>
                      </a:pPr>
                      <a:r>
                        <a:rPr lang="en-US" sz="1200" b="0" i="0"/>
                        <a:t>Authors: </a:t>
                      </a:r>
                      <a:r>
                        <a:rPr lang="en-US" sz="1200" b="0" i="0" u="none" strike="noStrike" noProof="0">
                          <a:latin typeface="Arial"/>
                        </a:rPr>
                        <a:t>Xiao </a:t>
                      </a:r>
                      <a:r>
                        <a:rPr lang="en-US" sz="1200" b="0" i="0" u="none" strike="noStrike" noProof="0" err="1">
                          <a:latin typeface="Arial"/>
                        </a:rPr>
                        <a:t>Li,Yawei</a:t>
                      </a:r>
                      <a:r>
                        <a:rPr lang="en-US" sz="1200" b="0" i="0" u="none" strike="noStrike" noProof="0">
                          <a:latin typeface="Arial"/>
                        </a:rPr>
                        <a:t> </a:t>
                      </a:r>
                      <a:r>
                        <a:rPr lang="en-US" sz="1200" b="0" i="0" u="none" strike="noStrike" noProof="0" err="1">
                          <a:latin typeface="Arial"/>
                        </a:rPr>
                        <a:t>Sun,Gong</a:t>
                      </a:r>
                      <a:r>
                        <a:rPr lang="en-US" sz="1200" b="0" i="0" u="none" strike="noStrike" noProof="0">
                          <a:latin typeface="Arial"/>
                        </a:rPr>
                        <a:t> Cheng</a:t>
                      </a:r>
                    </a:p>
                    <a:p>
                      <a:pPr lvl="0" algn="l">
                        <a:lnSpc>
                          <a:spcPct val="100000"/>
                        </a:lnSpc>
                        <a:spcBef>
                          <a:spcPts val="0"/>
                        </a:spcBef>
                        <a:spcAft>
                          <a:spcPts val="0"/>
                        </a:spcAft>
                        <a:buNone/>
                      </a:pPr>
                      <a:endParaRPr lang="en-US" sz="1200" b="0" i="0" u="none" strike="noStrike" noProof="0">
                        <a:latin typeface="Arial"/>
                      </a:endParaRPr>
                    </a:p>
                    <a:p>
                      <a:pPr lvl="0" algn="l">
                        <a:lnSpc>
                          <a:spcPct val="100000"/>
                        </a:lnSpc>
                        <a:spcBef>
                          <a:spcPts val="0"/>
                        </a:spcBef>
                        <a:spcAft>
                          <a:spcPts val="0"/>
                        </a:spcAft>
                        <a:buNone/>
                      </a:pPr>
                      <a:r>
                        <a:rPr lang="en-US" sz="1200" b="0" i="0" u="none" strike="noStrike" noProof="0">
                          <a:latin typeface="Arial"/>
                        </a:rPr>
                        <a:t>14 Jan 2021</a:t>
                      </a:r>
                    </a:p>
                    <a:p>
                      <a:pPr lvl="0" algn="l">
                        <a:lnSpc>
                          <a:spcPct val="100000"/>
                        </a:lnSpc>
                        <a:spcBef>
                          <a:spcPts val="0"/>
                        </a:spcBef>
                        <a:spcAft>
                          <a:spcPts val="0"/>
                        </a:spcAft>
                        <a:buNone/>
                      </a:pPr>
                      <a:endParaRPr lang="en-US" b="0" i="0"/>
                    </a:p>
                    <a:p>
                      <a:pPr lvl="0" algn="l">
                        <a:lnSpc>
                          <a:spcPct val="100000"/>
                        </a:lnSpc>
                        <a:spcBef>
                          <a:spcPts val="0"/>
                        </a:spcBef>
                        <a:spcAft>
                          <a:spcPts val="0"/>
                        </a:spcAft>
                        <a:buNone/>
                      </a:pPr>
                      <a:endParaRPr lang="en-US" b="0" i="0"/>
                    </a:p>
                    <a:p>
                      <a:pPr lvl="0" algn="l">
                        <a:lnSpc>
                          <a:spcPct val="100000"/>
                        </a:lnSpc>
                        <a:spcBef>
                          <a:spcPts val="0"/>
                        </a:spcBef>
                        <a:spcAft>
                          <a:spcPts val="0"/>
                        </a:spcAft>
                        <a:buNone/>
                      </a:pPr>
                      <a:endParaRPr lang="en-US" sz="1200" b="0" i="0">
                        <a:solidFill>
                          <a:srgbClr val="000000"/>
                        </a:solidFill>
                      </a:endParaRPr>
                    </a:p>
                  </a:txBody>
                  <a:tcPr/>
                </a:tc>
                <a:tc>
                  <a:txBody>
                    <a:bodyPr/>
                    <a:lstStyle/>
                    <a:p>
                      <a:pPr marL="171450" lvl="0" indent="-171450">
                        <a:buFont typeface="Arial"/>
                        <a:buChar char="•"/>
                      </a:pPr>
                      <a:r>
                        <a:rPr lang="en-US" sz="1200" b="0" i="0" u="none" strike="noStrike" noProof="0">
                          <a:solidFill>
                            <a:srgbClr val="000000"/>
                          </a:solidFill>
                          <a:latin typeface="Arial"/>
                        </a:rPr>
                        <a:t>The authors created a dataset named </a:t>
                      </a:r>
                      <a:r>
                        <a:rPr lang="en-US" sz="1200" b="0" i="0" u="none" strike="noStrike" noProof="0" err="1">
                          <a:solidFill>
                            <a:srgbClr val="000000"/>
                          </a:solidFill>
                          <a:latin typeface="Arial"/>
                        </a:rPr>
                        <a:t>GeoTSQA</a:t>
                      </a:r>
                      <a:r>
                        <a:rPr lang="en-US" sz="1200" b="0" i="0" u="none" strike="noStrike" noProof="0">
                          <a:solidFill>
                            <a:srgbClr val="000000"/>
                          </a:solidFill>
                          <a:latin typeface="Arial"/>
                        </a:rPr>
                        <a:t> </a:t>
                      </a:r>
                      <a:r>
                        <a:rPr lang="en-US" sz="1200" b="0" i="0" u="none" strike="noStrike" noProof="0">
                          <a:solidFill>
                            <a:srgbClr val="000000"/>
                          </a:solidFill>
                        </a:rPr>
                        <a:t>contextualized by tabular scenarios specifically in the geography domain.</a:t>
                      </a:r>
                    </a:p>
                    <a:p>
                      <a:pPr marL="171450" lvl="0" indent="-171450">
                        <a:buFont typeface="Arial"/>
                        <a:buChar char="•"/>
                      </a:pPr>
                      <a:r>
                        <a:rPr lang="en-US" sz="1200" b="0" i="0" u="none" strike="noStrike" noProof="0">
                          <a:solidFill>
                            <a:srgbClr val="000000"/>
                          </a:solidFill>
                          <a:latin typeface="Arial"/>
                        </a:rPr>
                        <a:t>The task of Tabular Scenario Based Question Answering (TSQA) is defined as synthesizing information from multiple cells in tables and combining it with textual passages and domain knowledge to infer answers to questions.</a:t>
                      </a:r>
                    </a:p>
                    <a:p>
                      <a:pPr marL="171450" lvl="0" indent="-171450">
                        <a:buFont typeface="Arial"/>
                        <a:buChar char="•"/>
                      </a:pPr>
                      <a:r>
                        <a:rPr lang="en-US" sz="1200" b="0" i="0" u="none" strike="noStrike" noProof="0">
                          <a:solidFill>
                            <a:srgbClr val="000000"/>
                          </a:solidFill>
                        </a:rPr>
                        <a:t>To tackle the TSQA task, the authors introduce </a:t>
                      </a:r>
                      <a:r>
                        <a:rPr lang="en-US" sz="1200" b="0" i="0" u="none" strike="noStrike" noProof="0">
                          <a:solidFill>
                            <a:srgbClr val="000000"/>
                          </a:solidFill>
                          <a:latin typeface="Arial"/>
                        </a:rPr>
                        <a:t>a novel component called </a:t>
                      </a:r>
                      <a:r>
                        <a:rPr lang="en-US" sz="1200" b="0" i="0" u="none" strike="noStrike" noProof="0" err="1">
                          <a:solidFill>
                            <a:srgbClr val="000000"/>
                          </a:solidFill>
                          <a:latin typeface="Arial"/>
                        </a:rPr>
                        <a:t>TTGen</a:t>
                      </a:r>
                      <a:r>
                        <a:rPr lang="en-US" sz="1200" b="0" i="0" u="none" strike="noStrike" noProof="0">
                          <a:solidFill>
                            <a:srgbClr val="000000"/>
                          </a:solidFill>
                          <a:latin typeface="Arial"/>
                        </a:rPr>
                        <a:t> (table-to-text generator).</a:t>
                      </a:r>
                    </a:p>
                    <a:p>
                      <a:pPr marL="171450" lvl="0" indent="-171450">
                        <a:buFont typeface="Arial"/>
                        <a:buChar char="•"/>
                      </a:pPr>
                      <a:r>
                        <a:rPr lang="en-US" sz="1200" b="0" i="0" u="none" strike="noStrike" noProof="0">
                          <a:solidFill>
                            <a:srgbClr val="000000"/>
                          </a:solidFill>
                        </a:rPr>
                        <a:t>This component is responsible for generating sentences from synthesized tabular data, which are then used to inform the downstream MRC methods.</a:t>
                      </a:r>
                      <a:endParaRPr lang="en-US" sz="1200" b="0" i="0" u="none" strike="noStrike" noProof="0">
                        <a:solidFill>
                          <a:srgbClr val="000000"/>
                        </a:solidFill>
                        <a:latin typeface="Arial"/>
                      </a:endParaRPr>
                    </a:p>
                  </a:txBody>
                  <a:tcPr/>
                </a:tc>
                <a:tc>
                  <a:txBody>
                    <a:bodyPr/>
                    <a:lstStyle/>
                    <a:p>
                      <a:r>
                        <a:rPr lang="en-US" sz="1200"/>
                        <a:t>We have observed the following limitation in this paper:</a:t>
                      </a:r>
                    </a:p>
                    <a:p>
                      <a:pPr marL="285750" lvl="0" indent="-285750">
                        <a:buFont typeface="Arial"/>
                        <a:buChar char="•"/>
                      </a:pPr>
                      <a:r>
                        <a:rPr lang="en-US" sz="1200" b="0" i="0" u="none" strike="noStrike" noProof="0">
                          <a:solidFill>
                            <a:srgbClr val="000000"/>
                          </a:solidFill>
                          <a:latin typeface="Arial"/>
                        </a:rPr>
                        <a:t>As the size of the dataset or the complexity of the scenarios increases, the computational resources required for training and inference may also increase.</a:t>
                      </a:r>
                      <a:endParaRPr lang="en-US" sz="1200"/>
                    </a:p>
                    <a:p>
                      <a:pPr marL="285750" lvl="0" indent="-285750">
                        <a:buFont typeface="Arial"/>
                        <a:buChar char="•"/>
                      </a:pPr>
                      <a:r>
                        <a:rPr lang="en-US" sz="1200" b="0" i="0" u="none" strike="noStrike" noProof="0">
                          <a:solidFill>
                            <a:srgbClr val="000000"/>
                          </a:solidFill>
                        </a:rPr>
                        <a:t>The </a:t>
                      </a:r>
                      <a:r>
                        <a:rPr lang="en-US" sz="1200" b="0" i="0" u="none" strike="noStrike" noProof="0" err="1">
                          <a:solidFill>
                            <a:srgbClr val="000000"/>
                          </a:solidFill>
                        </a:rPr>
                        <a:t>GeoTSQA</a:t>
                      </a:r>
                      <a:r>
                        <a:rPr lang="en-US" sz="1200" b="0" i="0" u="none" strike="noStrike" noProof="0">
                          <a:solidFill>
                            <a:srgbClr val="000000"/>
                          </a:solidFill>
                        </a:rPr>
                        <a:t> dataset,  may not be comprehensive enough to cover the full range of scenarios and complexities found in real-world applications.</a:t>
                      </a:r>
                      <a:endParaRPr lang="en-US" sz="1200" b="0" i="0" u="none" strike="noStrike" noProof="0">
                        <a:solidFill>
                          <a:srgbClr val="000000"/>
                        </a:solidFill>
                        <a:latin typeface="Arial"/>
                      </a:endParaRPr>
                    </a:p>
                    <a:p>
                      <a:pPr marL="0" lvl="0" indent="0">
                        <a:buNone/>
                      </a:pPr>
                      <a:endParaRPr lang="en-US" sz="1400" b="0" i="0" u="none" strike="noStrike" noProof="0">
                        <a:solidFill>
                          <a:srgbClr val="000000"/>
                        </a:solidFill>
                        <a:latin typeface="Arial"/>
                      </a:endParaRPr>
                    </a:p>
                    <a:p>
                      <a:pPr marL="0" lvl="0" indent="0">
                        <a:buNone/>
                      </a:pPr>
                      <a:endParaRPr lang="en-US" sz="1400" b="0" i="0" u="none" strike="noStrike" noProof="0">
                        <a:solidFill>
                          <a:srgbClr val="000000"/>
                        </a:solidFill>
                        <a:latin typeface="Arial"/>
                      </a:endParaRPr>
                    </a:p>
                  </a:txBody>
                  <a:tcPr/>
                </a:tc>
                <a:extLst>
                  <a:ext uri="{0D108BD9-81ED-4DB2-BD59-A6C34878D82A}">
                    <a16:rowId xmlns:a16="http://schemas.microsoft.com/office/drawing/2014/main" val="1761505699"/>
                  </a:ext>
                </a:extLst>
              </a:tr>
            </a:tbl>
          </a:graphicData>
        </a:graphic>
      </p:graphicFrame>
      <p:sp>
        <p:nvSpPr>
          <p:cNvPr id="4" name="TextBox 3">
            <a:extLst>
              <a:ext uri="{FF2B5EF4-FFF2-40B4-BE49-F238E27FC236}">
                <a16:creationId xmlns:a16="http://schemas.microsoft.com/office/drawing/2014/main" id="{A3CCAA82-D2A2-9608-834A-A548639CB578}"/>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14</a:t>
            </a:r>
          </a:p>
        </p:txBody>
      </p:sp>
    </p:spTree>
    <p:extLst>
      <p:ext uri="{BB962C8B-B14F-4D97-AF65-F5344CB8AC3E}">
        <p14:creationId xmlns:p14="http://schemas.microsoft.com/office/powerpoint/2010/main" val="26555953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4F56A378-13D8-E60A-660A-2826E7D15DA9}"/>
              </a:ext>
            </a:extLst>
          </p:cNvPr>
          <p:cNvGraphicFramePr>
            <a:graphicFrameLocks noGrp="1"/>
          </p:cNvGraphicFramePr>
          <p:nvPr/>
        </p:nvGraphicFramePr>
        <p:xfrm>
          <a:off x="641958" y="477555"/>
          <a:ext cx="7948060" cy="4329063"/>
        </p:xfrm>
        <a:graphic>
          <a:graphicData uri="http://schemas.openxmlformats.org/drawingml/2006/table">
            <a:tbl>
              <a:tblPr firstRow="1" bandRow="1">
                <a:tableStyleId>{C4D612F1-09ED-4C33-879A-755D4044D4A4}</a:tableStyleId>
              </a:tblPr>
              <a:tblGrid>
                <a:gridCol w="1632235">
                  <a:extLst>
                    <a:ext uri="{9D8B030D-6E8A-4147-A177-3AD203B41FA5}">
                      <a16:colId xmlns:a16="http://schemas.microsoft.com/office/drawing/2014/main" val="1349434297"/>
                    </a:ext>
                  </a:extLst>
                </a:gridCol>
                <a:gridCol w="3949657">
                  <a:extLst>
                    <a:ext uri="{9D8B030D-6E8A-4147-A177-3AD203B41FA5}">
                      <a16:colId xmlns:a16="http://schemas.microsoft.com/office/drawing/2014/main" val="1620807595"/>
                    </a:ext>
                  </a:extLst>
                </a:gridCol>
                <a:gridCol w="2366168">
                  <a:extLst>
                    <a:ext uri="{9D8B030D-6E8A-4147-A177-3AD203B41FA5}">
                      <a16:colId xmlns:a16="http://schemas.microsoft.com/office/drawing/2014/main" val="3954316010"/>
                    </a:ext>
                  </a:extLst>
                </a:gridCol>
              </a:tblGrid>
              <a:tr h="261667">
                <a:tc>
                  <a:txBody>
                    <a:bodyPr/>
                    <a:lstStyle/>
                    <a:p>
                      <a:pPr algn="ctr"/>
                      <a:r>
                        <a:rPr lang="en-US" sz="1400" b="0"/>
                        <a:t>Research Paper</a:t>
                      </a:r>
                    </a:p>
                  </a:txBody>
                  <a:tcPr/>
                </a:tc>
                <a:tc>
                  <a:txBody>
                    <a:bodyPr/>
                    <a:lstStyle/>
                    <a:p>
                      <a:pPr algn="ctr"/>
                      <a:r>
                        <a:rPr lang="en-US" sz="1400" b="0"/>
                        <a:t>Methodology </a:t>
                      </a:r>
                    </a:p>
                  </a:txBody>
                  <a:tcPr/>
                </a:tc>
                <a:tc>
                  <a:txBody>
                    <a:bodyPr/>
                    <a:lstStyle/>
                    <a:p>
                      <a:pPr algn="ctr"/>
                      <a:r>
                        <a:rPr lang="en-US" sz="1400" b="0"/>
                        <a:t>Limitation Observed</a:t>
                      </a:r>
                    </a:p>
                  </a:txBody>
                  <a:tcPr/>
                </a:tc>
                <a:extLst>
                  <a:ext uri="{0D108BD9-81ED-4DB2-BD59-A6C34878D82A}">
                    <a16:rowId xmlns:a16="http://schemas.microsoft.com/office/drawing/2014/main" val="4204293498"/>
                  </a:ext>
                </a:extLst>
              </a:tr>
              <a:tr h="4024263">
                <a:tc>
                  <a:txBody>
                    <a:bodyPr/>
                    <a:lstStyle/>
                    <a:p>
                      <a:pPr lvl="0" algn="l">
                        <a:lnSpc>
                          <a:spcPct val="100000"/>
                        </a:lnSpc>
                        <a:spcBef>
                          <a:spcPts val="0"/>
                        </a:spcBef>
                        <a:spcAft>
                          <a:spcPts val="0"/>
                        </a:spcAft>
                        <a:buNone/>
                      </a:pPr>
                      <a:r>
                        <a:rPr lang="en-US" sz="1200" b="0" i="0" err="1">
                          <a:solidFill>
                            <a:srgbClr val="000000"/>
                          </a:solidFill>
                        </a:rPr>
                        <a:t>FeTaQA</a:t>
                      </a:r>
                      <a:r>
                        <a:rPr lang="en-US" sz="1200" b="0" i="0">
                          <a:solidFill>
                            <a:srgbClr val="000000"/>
                          </a:solidFill>
                        </a:rPr>
                        <a:t>: Free-form Table Question Answering </a:t>
                      </a:r>
                      <a:endParaRPr lang="en-US" sz="1200" b="0"/>
                    </a:p>
                    <a:p>
                      <a:pPr lvl="0" algn="l">
                        <a:lnSpc>
                          <a:spcPct val="100000"/>
                        </a:lnSpc>
                        <a:spcBef>
                          <a:spcPts val="0"/>
                        </a:spcBef>
                        <a:spcAft>
                          <a:spcPts val="0"/>
                        </a:spcAft>
                        <a:buNone/>
                      </a:pPr>
                      <a:endParaRPr lang="en-US" sz="1200" b="0" i="0">
                        <a:solidFill>
                          <a:srgbClr val="000000"/>
                        </a:solidFill>
                      </a:endParaRPr>
                    </a:p>
                    <a:p>
                      <a:pPr lvl="0" algn="l">
                        <a:lnSpc>
                          <a:spcPct val="100000"/>
                        </a:lnSpc>
                        <a:spcBef>
                          <a:spcPts val="0"/>
                        </a:spcBef>
                        <a:spcAft>
                          <a:spcPts val="0"/>
                        </a:spcAft>
                        <a:buNone/>
                      </a:pPr>
                      <a:endParaRPr lang="en-US" sz="1200" b="0" i="0">
                        <a:solidFill>
                          <a:srgbClr val="000000"/>
                        </a:solidFill>
                      </a:endParaRPr>
                    </a:p>
                    <a:p>
                      <a:pPr lvl="0" algn="l">
                        <a:lnSpc>
                          <a:spcPct val="100000"/>
                        </a:lnSpc>
                        <a:spcBef>
                          <a:spcPts val="0"/>
                        </a:spcBef>
                        <a:spcAft>
                          <a:spcPts val="0"/>
                        </a:spcAft>
                        <a:buNone/>
                      </a:pPr>
                      <a:r>
                        <a:rPr lang="en-US" sz="1200" b="0" i="0">
                          <a:solidFill>
                            <a:srgbClr val="000000"/>
                          </a:solidFill>
                        </a:rPr>
                        <a:t>Journal: MIT Press Direct</a:t>
                      </a:r>
                    </a:p>
                    <a:p>
                      <a:pPr lvl="0" algn="l">
                        <a:lnSpc>
                          <a:spcPct val="100000"/>
                        </a:lnSpc>
                        <a:spcBef>
                          <a:spcPts val="0"/>
                        </a:spcBef>
                        <a:spcAft>
                          <a:spcPts val="0"/>
                        </a:spcAft>
                        <a:buNone/>
                      </a:pPr>
                      <a:endParaRPr lang="en-US" sz="1200" b="0" i="0">
                        <a:solidFill>
                          <a:srgbClr val="000000"/>
                        </a:solidFill>
                      </a:endParaRPr>
                    </a:p>
                    <a:p>
                      <a:pPr lvl="0" algn="l">
                        <a:lnSpc>
                          <a:spcPct val="100000"/>
                        </a:lnSpc>
                        <a:spcBef>
                          <a:spcPts val="0"/>
                        </a:spcBef>
                        <a:spcAft>
                          <a:spcPts val="0"/>
                        </a:spcAft>
                        <a:buNone/>
                      </a:pPr>
                      <a:r>
                        <a:rPr lang="en-US" sz="1200" b="0" i="0">
                          <a:solidFill>
                            <a:srgbClr val="000000"/>
                          </a:solidFill>
                        </a:rPr>
                        <a:t>Authors: </a:t>
                      </a:r>
                      <a:r>
                        <a:rPr lang="en-US" sz="1200" b="0" i="0" u="none" strike="noStrike" noProof="0" err="1">
                          <a:solidFill>
                            <a:srgbClr val="000000"/>
                          </a:solidFill>
                          <a:latin typeface="Arial"/>
                        </a:rPr>
                        <a:t>Linyong</a:t>
                      </a:r>
                      <a:r>
                        <a:rPr lang="en-US" sz="1200" b="0" i="0" u="none" strike="noStrike" noProof="0">
                          <a:solidFill>
                            <a:srgbClr val="000000"/>
                          </a:solidFill>
                          <a:latin typeface="Arial"/>
                        </a:rPr>
                        <a:t> Nan, </a:t>
                      </a:r>
                      <a:r>
                        <a:rPr lang="en-US" sz="1200" b="0" i="0" u="none" strike="noStrike" noProof="0" err="1">
                          <a:solidFill>
                            <a:srgbClr val="000000"/>
                          </a:solidFill>
                          <a:latin typeface="Arial"/>
                        </a:rPr>
                        <a:t>Chiachun</a:t>
                      </a:r>
                      <a:r>
                        <a:rPr lang="en-US" sz="1200" b="0" i="0" u="none" strike="noStrike" noProof="0">
                          <a:solidFill>
                            <a:srgbClr val="000000"/>
                          </a:solidFill>
                          <a:latin typeface="Arial"/>
                        </a:rPr>
                        <a:t> Hsieh, Ziming Mao, Xi Victoria Lin, Neha Verma</a:t>
                      </a:r>
                    </a:p>
                    <a:p>
                      <a:pPr lvl="0" algn="l">
                        <a:lnSpc>
                          <a:spcPct val="100000"/>
                        </a:lnSpc>
                        <a:spcBef>
                          <a:spcPts val="0"/>
                        </a:spcBef>
                        <a:spcAft>
                          <a:spcPts val="0"/>
                        </a:spcAft>
                        <a:buNone/>
                      </a:pPr>
                      <a:endParaRPr lang="en-US" sz="1200" b="0" i="0" u="none" strike="noStrike" noProof="0">
                        <a:solidFill>
                          <a:srgbClr val="000000"/>
                        </a:solidFill>
                        <a:latin typeface="Arial"/>
                      </a:endParaRPr>
                    </a:p>
                    <a:p>
                      <a:pPr lvl="0" algn="l">
                        <a:lnSpc>
                          <a:spcPct val="100000"/>
                        </a:lnSpc>
                        <a:spcBef>
                          <a:spcPts val="0"/>
                        </a:spcBef>
                        <a:spcAft>
                          <a:spcPts val="0"/>
                        </a:spcAft>
                        <a:buNone/>
                      </a:pPr>
                      <a:r>
                        <a:rPr lang="en-US" sz="1200" b="0" i="0" u="none" strike="noStrike" noProof="0">
                          <a:solidFill>
                            <a:srgbClr val="000000"/>
                          </a:solidFill>
                          <a:latin typeface="Arial"/>
                        </a:rPr>
                        <a:t>1 Jan 2022</a:t>
                      </a:r>
                    </a:p>
                  </a:txBody>
                  <a:tcPr/>
                </a:tc>
                <a:tc>
                  <a:txBody>
                    <a:bodyPr/>
                    <a:lstStyle/>
                    <a:p>
                      <a:pPr marL="171450" lvl="0" indent="-171450">
                        <a:buFont typeface="Arial"/>
                        <a:buChar char="•"/>
                      </a:pPr>
                      <a:r>
                        <a:rPr lang="en-US" sz="1200" b="0" i="0" u="none" strike="noStrike" noProof="0">
                          <a:solidFill>
                            <a:srgbClr val="000000"/>
                          </a:solidFill>
                          <a:latin typeface="Arial"/>
                        </a:rPr>
                        <a:t>The authors utilized the </a:t>
                      </a:r>
                      <a:r>
                        <a:rPr lang="en-US" sz="1200" b="0" i="0" u="none" strike="noStrike" noProof="0" err="1">
                          <a:solidFill>
                            <a:srgbClr val="000000"/>
                          </a:solidFill>
                          <a:latin typeface="Arial"/>
                        </a:rPr>
                        <a:t>ToTTo</a:t>
                      </a:r>
                      <a:r>
                        <a:rPr lang="en-US" sz="1200" b="0" i="0" u="none" strike="noStrike" noProof="0">
                          <a:solidFill>
                            <a:srgbClr val="000000"/>
                          </a:solidFill>
                          <a:latin typeface="Arial"/>
                        </a:rPr>
                        <a:t> dataset, which contains textual descriptions grounded in Wikipedia tables, as a starting point for generating question-answer pairs.</a:t>
                      </a:r>
                    </a:p>
                    <a:p>
                      <a:pPr marL="171450" lvl="0" indent="-171450">
                        <a:buFont typeface="Arial"/>
                        <a:buChar char="•"/>
                      </a:pPr>
                      <a:r>
                        <a:rPr lang="en-US" sz="1200" b="0" i="0" u="none" strike="noStrike" noProof="0">
                          <a:solidFill>
                            <a:srgbClr val="000000"/>
                          </a:solidFill>
                        </a:rPr>
                        <a:t>Their methodology emphasizes generating questions that seek structured information rather than just specific facts.</a:t>
                      </a:r>
                    </a:p>
                    <a:p>
                      <a:pPr marL="171450" lvl="0" indent="-171450">
                        <a:buFont typeface="Arial"/>
                        <a:buChar char="•"/>
                      </a:pPr>
                      <a:r>
                        <a:rPr lang="en-US" sz="1200" b="0" i="0" u="none" strike="noStrike" noProof="0">
                          <a:solidFill>
                            <a:srgbClr val="000000"/>
                          </a:solidFill>
                          <a:latin typeface="Arial"/>
                        </a:rPr>
                        <a:t>Two main modeli.ng approaches were proposed:</a:t>
                      </a:r>
                      <a:endParaRPr lang="en-US" sz="1200" b="0" i="0" u="none" strike="noStrike" noProof="0">
                        <a:solidFill>
                          <a:srgbClr val="000000"/>
                        </a:solidFill>
                      </a:endParaRPr>
                    </a:p>
                    <a:p>
                      <a:pPr marL="0" lvl="0" indent="0">
                        <a:buNone/>
                      </a:pPr>
                      <a:r>
                        <a:rPr lang="en-US" sz="1200" b="0" i="0" u="none" strike="noStrike" noProof="0">
                          <a:solidFill>
                            <a:srgbClr val="000000"/>
                          </a:solidFill>
                          <a:latin typeface="Arial"/>
                        </a:rPr>
                        <a:t>         1. </a:t>
                      </a:r>
                      <a:r>
                        <a:rPr lang="en-US" sz="1200" b="1" i="0" u="none" strike="noStrike" noProof="0">
                          <a:solidFill>
                            <a:srgbClr val="000000"/>
                          </a:solidFill>
                        </a:rPr>
                        <a:t>Pipeline Model</a:t>
                      </a:r>
                      <a:r>
                        <a:rPr lang="en-US" sz="1200" b="0" i="0" u="none" strike="noStrike" noProof="0">
                          <a:solidFill>
                            <a:srgbClr val="000000"/>
                          </a:solidFill>
                        </a:rPr>
                        <a:t>: This model consists    of two separate modules: a table semantic parser that retrieves relevant table cells and a Data-to-Text generator that constructs the final answer.</a:t>
                      </a:r>
                    </a:p>
                    <a:p>
                      <a:pPr marL="0" lvl="0" indent="0">
                        <a:buNone/>
                      </a:pPr>
                      <a:r>
                        <a:rPr lang="en-US" sz="1200" b="0" i="0" u="none" strike="noStrike" noProof="0">
                          <a:solidFill>
                            <a:srgbClr val="000000"/>
                          </a:solidFill>
                        </a:rPr>
                        <a:t>          2. </a:t>
                      </a:r>
                      <a:r>
                        <a:rPr lang="en-US" sz="1200" b="1" i="0" u="none" strike="noStrike" noProof="0">
                          <a:solidFill>
                            <a:srgbClr val="000000"/>
                          </a:solidFill>
                          <a:latin typeface="Arial"/>
                        </a:rPr>
                        <a:t>End-to-End Model</a:t>
                      </a:r>
                      <a:r>
                        <a:rPr lang="en-US" sz="1200" b="0" i="0" u="none" strike="noStrike" noProof="0">
                          <a:solidFill>
                            <a:srgbClr val="000000"/>
                          </a:solidFill>
                          <a:latin typeface="Arial"/>
                        </a:rPr>
                        <a:t>: This approach treats the task as a sequence-to-sequence problem, where the input is a combination of the question and the table, and the output is the free-form answer.</a:t>
                      </a:r>
                    </a:p>
                    <a:p>
                      <a:pPr marL="0" lvl="0" indent="0">
                        <a:buNone/>
                      </a:pPr>
                      <a:endParaRPr lang="en-US" sz="1100" b="0" i="0" u="none" strike="noStrike" noProof="0">
                        <a:solidFill>
                          <a:srgbClr val="000000"/>
                        </a:solidFill>
                        <a:latin typeface="Arial"/>
                      </a:endParaRPr>
                    </a:p>
                    <a:p>
                      <a:pPr marL="0" lvl="0" indent="0">
                        <a:buNone/>
                      </a:pPr>
                      <a:endParaRPr lang="en-US" sz="1100" b="0" i="0" u="none" strike="noStrike" noProof="0">
                        <a:solidFill>
                          <a:srgbClr val="000000"/>
                        </a:solidFill>
                        <a:latin typeface="Arial"/>
                      </a:endParaRPr>
                    </a:p>
                    <a:p>
                      <a:pPr marL="0" lvl="0" indent="0">
                        <a:buNone/>
                      </a:pPr>
                      <a:endParaRPr lang="en-US" sz="1100" b="0" i="0" u="none" strike="noStrike" noProof="0">
                        <a:solidFill>
                          <a:srgbClr val="000000"/>
                        </a:solidFill>
                        <a:latin typeface="Arial"/>
                      </a:endParaRPr>
                    </a:p>
                    <a:p>
                      <a:pPr marL="171450" lvl="0" indent="-171450">
                        <a:buFont typeface="Arial"/>
                        <a:buChar char="•"/>
                      </a:pPr>
                      <a:endParaRPr lang="en-US" sz="1100" b="0" i="0" u="none" strike="noStrike" noProof="0">
                        <a:solidFill>
                          <a:srgbClr val="000000"/>
                        </a:solidFill>
                        <a:latin typeface="Arial"/>
                      </a:endParaRPr>
                    </a:p>
                    <a:p>
                      <a:pPr marL="171450" lvl="0" indent="-171450">
                        <a:buFont typeface="Arial"/>
                        <a:buChar char="•"/>
                      </a:pPr>
                      <a:endParaRPr lang="en-US" sz="1100" b="0" i="0" u="none" strike="noStrike" noProof="0">
                        <a:solidFill>
                          <a:srgbClr val="000000"/>
                        </a:solidFill>
                        <a:latin typeface="Arial"/>
                      </a:endParaRPr>
                    </a:p>
                  </a:txBody>
                  <a:tcPr/>
                </a:tc>
                <a:tc>
                  <a:txBody>
                    <a:bodyPr/>
                    <a:lstStyle/>
                    <a:p>
                      <a:r>
                        <a:rPr lang="en-US" sz="1200"/>
                        <a:t>We have observed the following limitation in this paper:</a:t>
                      </a:r>
                    </a:p>
                    <a:p>
                      <a:pPr marL="171450" lvl="0" indent="-171450">
                        <a:buFont typeface="Arial"/>
                        <a:buChar char="•"/>
                      </a:pPr>
                      <a:r>
                        <a:rPr lang="en-US" sz="1200" b="0" i="0" u="none" strike="noStrike" noProof="0">
                          <a:solidFill>
                            <a:srgbClr val="000000"/>
                          </a:solidFill>
                          <a:latin typeface="Arial"/>
                        </a:rPr>
                        <a:t>Existing datasets primarily focus on short-form answers, which limits the ability to evaluate more complex question-answer interactions that require reasoning and integration of information. </a:t>
                      </a:r>
                    </a:p>
                    <a:p>
                      <a:pPr marL="171450" lvl="0" indent="-171450">
                        <a:buFont typeface="Arial"/>
                        <a:buChar char="•"/>
                      </a:pPr>
                      <a:r>
                        <a:rPr lang="en-US" sz="1200" b="0" i="0" u="none" strike="noStrike" noProof="0">
                          <a:solidFill>
                            <a:srgbClr val="000000"/>
                          </a:solidFill>
                        </a:rPr>
                        <a:t>The authors observed that some instances in the dataset were difficult to generate questions for, particularly when highlighted cells did not have clear relationships indicating a annotation challenge.</a:t>
                      </a:r>
                      <a:endParaRPr lang="en-US" sz="1200" b="0" i="0" u="none" strike="noStrike" noProof="0">
                        <a:solidFill>
                          <a:srgbClr val="000000"/>
                        </a:solidFill>
                        <a:latin typeface="Arial"/>
                      </a:endParaRPr>
                    </a:p>
                    <a:p>
                      <a:pPr marL="285750" lvl="0" indent="-285750">
                        <a:buFont typeface="Arial"/>
                        <a:buChar char="•"/>
                      </a:pPr>
                      <a:endParaRPr lang="en-US" sz="1200"/>
                    </a:p>
                    <a:p>
                      <a:pPr marL="0" lvl="0" indent="0">
                        <a:buNone/>
                      </a:pPr>
                      <a:endParaRPr lang="en-US" sz="1400" b="0" i="0" u="none" strike="noStrike" noProof="0">
                        <a:solidFill>
                          <a:srgbClr val="000000"/>
                        </a:solidFill>
                        <a:latin typeface="Arial"/>
                      </a:endParaRPr>
                    </a:p>
                    <a:p>
                      <a:pPr marL="0" lvl="0" indent="0">
                        <a:buNone/>
                      </a:pPr>
                      <a:endParaRPr lang="en-US" sz="1400" b="0" i="0" u="none" strike="noStrike" noProof="0">
                        <a:solidFill>
                          <a:srgbClr val="000000"/>
                        </a:solidFill>
                        <a:latin typeface="Arial"/>
                      </a:endParaRPr>
                    </a:p>
                  </a:txBody>
                  <a:tcPr/>
                </a:tc>
                <a:extLst>
                  <a:ext uri="{0D108BD9-81ED-4DB2-BD59-A6C34878D82A}">
                    <a16:rowId xmlns:a16="http://schemas.microsoft.com/office/drawing/2014/main" val="1761505699"/>
                  </a:ext>
                </a:extLst>
              </a:tr>
            </a:tbl>
          </a:graphicData>
        </a:graphic>
      </p:graphicFrame>
      <p:sp>
        <p:nvSpPr>
          <p:cNvPr id="3" name="TextBox 2">
            <a:extLst>
              <a:ext uri="{FF2B5EF4-FFF2-40B4-BE49-F238E27FC236}">
                <a16:creationId xmlns:a16="http://schemas.microsoft.com/office/drawing/2014/main" id="{0827022E-E57E-4299-B509-4E0576059EAE}"/>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15</a:t>
            </a:r>
          </a:p>
        </p:txBody>
      </p:sp>
    </p:spTree>
    <p:extLst>
      <p:ext uri="{BB962C8B-B14F-4D97-AF65-F5344CB8AC3E}">
        <p14:creationId xmlns:p14="http://schemas.microsoft.com/office/powerpoint/2010/main" val="31589998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21934615-7948-CD2B-1DA0-C924B0EBFB3F}"/>
              </a:ext>
            </a:extLst>
          </p:cNvPr>
          <p:cNvGraphicFramePr>
            <a:graphicFrameLocks noGrp="1"/>
          </p:cNvGraphicFramePr>
          <p:nvPr/>
        </p:nvGraphicFramePr>
        <p:xfrm>
          <a:off x="673273" y="602815"/>
          <a:ext cx="7622233" cy="4089362"/>
        </p:xfrm>
        <a:graphic>
          <a:graphicData uri="http://schemas.openxmlformats.org/drawingml/2006/table">
            <a:tbl>
              <a:tblPr firstRow="1" bandRow="1">
                <a:tableStyleId>{C4D612F1-09ED-4C33-879A-755D4044D4A4}</a:tableStyleId>
              </a:tblPr>
              <a:tblGrid>
                <a:gridCol w="1827959">
                  <a:extLst>
                    <a:ext uri="{9D8B030D-6E8A-4147-A177-3AD203B41FA5}">
                      <a16:colId xmlns:a16="http://schemas.microsoft.com/office/drawing/2014/main" val="1349434297"/>
                    </a:ext>
                  </a:extLst>
                </a:gridCol>
                <a:gridCol w="3403786">
                  <a:extLst>
                    <a:ext uri="{9D8B030D-6E8A-4147-A177-3AD203B41FA5}">
                      <a16:colId xmlns:a16="http://schemas.microsoft.com/office/drawing/2014/main" val="1620807595"/>
                    </a:ext>
                  </a:extLst>
                </a:gridCol>
                <a:gridCol w="2390488">
                  <a:extLst>
                    <a:ext uri="{9D8B030D-6E8A-4147-A177-3AD203B41FA5}">
                      <a16:colId xmlns:a16="http://schemas.microsoft.com/office/drawing/2014/main" val="3954316010"/>
                    </a:ext>
                  </a:extLst>
                </a:gridCol>
              </a:tblGrid>
              <a:tr h="462242">
                <a:tc>
                  <a:txBody>
                    <a:bodyPr/>
                    <a:lstStyle/>
                    <a:p>
                      <a:pPr algn="ctr"/>
                      <a:r>
                        <a:rPr lang="en-US" sz="1400" b="0"/>
                        <a:t>Research Paper</a:t>
                      </a:r>
                    </a:p>
                  </a:txBody>
                  <a:tcPr/>
                </a:tc>
                <a:tc>
                  <a:txBody>
                    <a:bodyPr/>
                    <a:lstStyle/>
                    <a:p>
                      <a:pPr algn="ctr"/>
                      <a:r>
                        <a:rPr lang="en-US" sz="1400" b="0"/>
                        <a:t>Methodology </a:t>
                      </a:r>
                    </a:p>
                  </a:txBody>
                  <a:tcPr/>
                </a:tc>
                <a:tc>
                  <a:txBody>
                    <a:bodyPr/>
                    <a:lstStyle/>
                    <a:p>
                      <a:pPr algn="ctr"/>
                      <a:r>
                        <a:rPr lang="en-US" sz="1400" b="0"/>
                        <a:t>Limitation Observed</a:t>
                      </a:r>
                    </a:p>
                  </a:txBody>
                  <a:tcPr/>
                </a:tc>
                <a:extLst>
                  <a:ext uri="{0D108BD9-81ED-4DB2-BD59-A6C34878D82A}">
                    <a16:rowId xmlns:a16="http://schemas.microsoft.com/office/drawing/2014/main" val="4204293498"/>
                  </a:ext>
                </a:extLst>
              </a:tr>
              <a:tr h="2843107">
                <a:tc>
                  <a:txBody>
                    <a:bodyPr/>
                    <a:lstStyle/>
                    <a:p>
                      <a:pPr lvl="0" algn="just">
                        <a:lnSpc>
                          <a:spcPct val="100000"/>
                        </a:lnSpc>
                        <a:spcBef>
                          <a:spcPts val="0"/>
                        </a:spcBef>
                        <a:spcAft>
                          <a:spcPts val="0"/>
                        </a:spcAft>
                        <a:buNone/>
                      </a:pPr>
                      <a:r>
                        <a:rPr lang="en-US" sz="1200" b="0" i="0" err="1"/>
                        <a:t>MatSciBERT</a:t>
                      </a:r>
                      <a:r>
                        <a:rPr lang="en-US" sz="1200" b="0" i="0"/>
                        <a:t>: A materials domain language model for text mining and information extraction </a:t>
                      </a:r>
                    </a:p>
                    <a:p>
                      <a:pPr lvl="0" algn="just">
                        <a:lnSpc>
                          <a:spcPct val="100000"/>
                        </a:lnSpc>
                        <a:spcBef>
                          <a:spcPts val="0"/>
                        </a:spcBef>
                        <a:spcAft>
                          <a:spcPts val="0"/>
                        </a:spcAft>
                        <a:buNone/>
                      </a:pPr>
                      <a:endParaRPr lang="en-US" sz="1200" b="0" i="0"/>
                    </a:p>
                    <a:p>
                      <a:pPr lvl="0" algn="l">
                        <a:lnSpc>
                          <a:spcPct val="100000"/>
                        </a:lnSpc>
                        <a:spcBef>
                          <a:spcPts val="0"/>
                        </a:spcBef>
                        <a:spcAft>
                          <a:spcPts val="0"/>
                        </a:spcAft>
                        <a:buNone/>
                      </a:pPr>
                      <a:r>
                        <a:rPr lang="en-US" sz="1200" b="0" i="0"/>
                        <a:t>Journal: </a:t>
                      </a:r>
                      <a:r>
                        <a:rPr lang="en-US" sz="1200" b="0" i="0" err="1"/>
                        <a:t>npj</a:t>
                      </a:r>
                      <a:r>
                        <a:rPr lang="en-US" sz="1200" b="0" i="0"/>
                        <a:t>: Computational materials</a:t>
                      </a:r>
                    </a:p>
                    <a:p>
                      <a:pPr lvl="0" algn="l">
                        <a:lnSpc>
                          <a:spcPct val="100000"/>
                        </a:lnSpc>
                        <a:spcBef>
                          <a:spcPts val="0"/>
                        </a:spcBef>
                        <a:spcAft>
                          <a:spcPts val="0"/>
                        </a:spcAft>
                        <a:buNone/>
                      </a:pPr>
                      <a:endParaRPr lang="en-US" b="0" i="0"/>
                    </a:p>
                    <a:p>
                      <a:pPr lvl="0" algn="l">
                        <a:lnSpc>
                          <a:spcPct val="100000"/>
                        </a:lnSpc>
                        <a:spcBef>
                          <a:spcPts val="0"/>
                        </a:spcBef>
                        <a:spcAft>
                          <a:spcPts val="0"/>
                        </a:spcAft>
                        <a:buNone/>
                      </a:pPr>
                      <a:r>
                        <a:rPr lang="en-US" sz="1200" b="0" i="0"/>
                        <a:t>Authors: </a:t>
                      </a:r>
                      <a:r>
                        <a:rPr lang="en-US" sz="1200" b="0" i="0" u="none" strike="noStrike" noProof="0">
                          <a:latin typeface="Arial"/>
                        </a:rPr>
                        <a:t>Tanishq Gupta, Mohd Zaki, N. M. Anoop Krishnan &amp; Mausam</a:t>
                      </a:r>
                    </a:p>
                    <a:p>
                      <a:pPr lvl="0" algn="l">
                        <a:lnSpc>
                          <a:spcPct val="100000"/>
                        </a:lnSpc>
                        <a:spcBef>
                          <a:spcPts val="0"/>
                        </a:spcBef>
                        <a:spcAft>
                          <a:spcPts val="0"/>
                        </a:spcAft>
                        <a:buNone/>
                      </a:pPr>
                      <a:endParaRPr lang="en-US" sz="1200" b="0" i="0" u="none" strike="noStrike" noProof="0">
                        <a:latin typeface="Arial"/>
                      </a:endParaRPr>
                    </a:p>
                    <a:p>
                      <a:pPr lvl="0" algn="l">
                        <a:lnSpc>
                          <a:spcPct val="100000"/>
                        </a:lnSpc>
                        <a:spcBef>
                          <a:spcPts val="0"/>
                        </a:spcBef>
                        <a:spcAft>
                          <a:spcPts val="0"/>
                        </a:spcAft>
                        <a:buNone/>
                      </a:pPr>
                      <a:r>
                        <a:rPr lang="en-US" sz="1200" b="0" i="0" u="none" strike="noStrike" noProof="0">
                          <a:latin typeface="Arial"/>
                        </a:rPr>
                        <a:t>3 May 2022</a:t>
                      </a:r>
                    </a:p>
                    <a:p>
                      <a:pPr lvl="0" algn="l">
                        <a:lnSpc>
                          <a:spcPct val="100000"/>
                        </a:lnSpc>
                        <a:spcBef>
                          <a:spcPts val="0"/>
                        </a:spcBef>
                        <a:spcAft>
                          <a:spcPts val="0"/>
                        </a:spcAft>
                        <a:buNone/>
                      </a:pPr>
                      <a:endParaRPr lang="en-US" b="0" i="0"/>
                    </a:p>
                    <a:p>
                      <a:pPr lvl="0" algn="l">
                        <a:lnSpc>
                          <a:spcPct val="100000"/>
                        </a:lnSpc>
                        <a:spcBef>
                          <a:spcPts val="0"/>
                        </a:spcBef>
                        <a:spcAft>
                          <a:spcPts val="0"/>
                        </a:spcAft>
                        <a:buNone/>
                      </a:pPr>
                      <a:endParaRPr lang="en-US" b="0" i="0"/>
                    </a:p>
                    <a:p>
                      <a:pPr lvl="0" algn="l">
                        <a:lnSpc>
                          <a:spcPct val="100000"/>
                        </a:lnSpc>
                        <a:spcBef>
                          <a:spcPts val="0"/>
                        </a:spcBef>
                        <a:spcAft>
                          <a:spcPts val="0"/>
                        </a:spcAft>
                        <a:buNone/>
                      </a:pPr>
                      <a:endParaRPr lang="en-US" sz="1200" b="0" i="0">
                        <a:solidFill>
                          <a:srgbClr val="000000"/>
                        </a:solidFill>
                      </a:endParaRPr>
                    </a:p>
                  </a:txBody>
                  <a:tcPr/>
                </a:tc>
                <a:tc>
                  <a:txBody>
                    <a:bodyPr/>
                    <a:lstStyle/>
                    <a:p>
                      <a:pPr marL="171450" lvl="0" indent="-171450">
                        <a:buFont typeface="Arial"/>
                        <a:buChar char="•"/>
                      </a:pPr>
                      <a:r>
                        <a:rPr lang="en-US" sz="1100" b="0" i="0" u="none" strike="noStrike" noProof="0">
                          <a:solidFill>
                            <a:srgbClr val="18134B"/>
                          </a:solidFill>
                          <a:latin typeface="Arial"/>
                        </a:rPr>
                        <a:t>This paper introduces Materials Domain Language Model (</a:t>
                      </a:r>
                      <a:r>
                        <a:rPr lang="en-US" sz="1100" b="1" i="0" u="none" strike="noStrike" noProof="0" err="1">
                          <a:solidFill>
                            <a:srgbClr val="18134B"/>
                          </a:solidFill>
                          <a:latin typeface="Arial"/>
                        </a:rPr>
                        <a:t>MatSciBERT</a:t>
                      </a:r>
                      <a:r>
                        <a:rPr lang="en-US" sz="1100" b="0" i="0" u="none" strike="noStrike" noProof="0">
                          <a:solidFill>
                            <a:srgbClr val="18134B"/>
                          </a:solidFill>
                          <a:latin typeface="Arial"/>
                        </a:rPr>
                        <a:t>) a specialized language model designed for text mining and information extraction within the field of materials science. </a:t>
                      </a:r>
                      <a:endParaRPr lang="en-US" sz="1100">
                        <a:latin typeface="Arial"/>
                      </a:endParaRPr>
                    </a:p>
                    <a:p>
                      <a:pPr marL="171450" lvl="0" indent="-171450">
                        <a:buFont typeface="Arial"/>
                        <a:buChar char="•"/>
                      </a:pPr>
                      <a:r>
                        <a:rPr lang="en-US" sz="1100" b="0" i="0" u="none" strike="noStrike" noProof="0">
                          <a:solidFill>
                            <a:srgbClr val="18134B"/>
                          </a:solidFill>
                          <a:latin typeface="Arial"/>
                        </a:rPr>
                        <a:t>The pipeline starts by creating a create a comprehensive corpus of materials science literature, known as the Materials Science Corpus (MSC) from relevant research papers.</a:t>
                      </a:r>
                      <a:endParaRPr lang="en-US" sz="1100" b="0" i="0" u="none" strike="noStrike" noProof="0">
                        <a:solidFill>
                          <a:srgbClr val="000000"/>
                        </a:solidFill>
                        <a:latin typeface="Arial"/>
                      </a:endParaRPr>
                    </a:p>
                    <a:p>
                      <a:pPr marL="171450" lvl="0" indent="-171450">
                        <a:buFont typeface="Arial"/>
                        <a:buChar char="•"/>
                      </a:pPr>
                      <a:r>
                        <a:rPr lang="en-US" sz="1100" b="0" i="0" u="none" strike="noStrike" noProof="0">
                          <a:solidFill>
                            <a:srgbClr val="18134B"/>
                          </a:solidFill>
                          <a:latin typeface="Arial"/>
                        </a:rPr>
                        <a:t>The </a:t>
                      </a:r>
                      <a:r>
                        <a:rPr lang="en-US" sz="1100" b="1" i="0" u="none" strike="noStrike" noProof="0" err="1">
                          <a:solidFill>
                            <a:srgbClr val="18134B"/>
                          </a:solidFill>
                          <a:latin typeface="Arial"/>
                        </a:rPr>
                        <a:t>MatSciBERT</a:t>
                      </a:r>
                      <a:r>
                        <a:rPr lang="en-US" sz="1100" b="0" i="0" u="none" strike="noStrike" noProof="0">
                          <a:solidFill>
                            <a:srgbClr val="18134B"/>
                          </a:solidFill>
                          <a:latin typeface="Arial"/>
                        </a:rPr>
                        <a:t> model is pre-trained on the MSC. This training process enables the model to learn the nuances of materials science language, including specific terminology, concepts, and relationships between different entities. </a:t>
                      </a:r>
                      <a:endParaRPr lang="en-US" sz="1100" b="0" i="0" u="none" strike="noStrike" noProof="0">
                        <a:solidFill>
                          <a:srgbClr val="000000"/>
                        </a:solidFill>
                        <a:latin typeface="Arial"/>
                      </a:endParaRPr>
                    </a:p>
                    <a:p>
                      <a:pPr marL="171450" lvl="0" indent="-171450">
                        <a:buFont typeface="Arial"/>
                        <a:buChar char="•"/>
                      </a:pPr>
                      <a:r>
                        <a:rPr lang="en-US" sz="1100" b="0" i="0" u="none" strike="noStrike" noProof="0">
                          <a:solidFill>
                            <a:srgbClr val="18134B"/>
                          </a:solidFill>
                          <a:latin typeface="Arial"/>
                        </a:rPr>
                        <a:t>Once trained, </a:t>
                      </a:r>
                      <a:r>
                        <a:rPr lang="en-US" sz="1100" b="0" i="0" u="none" strike="noStrike" noProof="0" err="1">
                          <a:solidFill>
                            <a:srgbClr val="18134B"/>
                          </a:solidFill>
                          <a:latin typeface="Arial"/>
                        </a:rPr>
                        <a:t>MatSciBERT</a:t>
                      </a:r>
                      <a:r>
                        <a:rPr lang="en-US" sz="1100" b="0" i="0" u="none" strike="noStrike" noProof="0">
                          <a:solidFill>
                            <a:srgbClr val="18134B"/>
                          </a:solidFill>
                          <a:latin typeface="Arial"/>
                        </a:rPr>
                        <a:t> is used for various downstream tasks like Named Entity Recognition, Relation classification, Abstract classification. </a:t>
                      </a:r>
                      <a:endParaRPr lang="en-US" sz="1100" b="0" i="0" u="none" strike="noStrike" noProof="0">
                        <a:solidFill>
                          <a:srgbClr val="000000"/>
                        </a:solidFill>
                        <a:latin typeface="Arial"/>
                      </a:endParaRPr>
                    </a:p>
                    <a:p>
                      <a:pPr marL="171450" lvl="0" indent="-171450">
                        <a:buFont typeface="Arial"/>
                        <a:buChar char="•"/>
                      </a:pPr>
                      <a:endParaRPr lang="en-US" sz="1200" b="0" i="0" u="none" strike="noStrike" noProof="0">
                        <a:solidFill>
                          <a:srgbClr val="000000"/>
                        </a:solidFill>
                      </a:endParaRPr>
                    </a:p>
                  </a:txBody>
                  <a:tcPr/>
                </a:tc>
                <a:tc>
                  <a:txBody>
                    <a:bodyPr/>
                    <a:lstStyle/>
                    <a:p>
                      <a:r>
                        <a:rPr lang="en-US" sz="1200"/>
                        <a:t>We have observed the following limitation in this paper:</a:t>
                      </a:r>
                    </a:p>
                    <a:p>
                      <a:pPr marL="285750" lvl="0" indent="-285750">
                        <a:buFont typeface="Arial"/>
                        <a:buChar char="•"/>
                      </a:pPr>
                      <a:r>
                        <a:rPr lang="en-US" sz="1200" b="0" i="0" u="none" strike="noStrike" noProof="0">
                          <a:solidFill>
                            <a:srgbClr val="000000"/>
                          </a:solidFill>
                        </a:rPr>
                        <a:t>The paper notes a scarcity of annotated datasets in the materials</a:t>
                      </a:r>
                      <a:endParaRPr lang="en-US" sz="1200" b="0" i="0" u="none" strike="noStrike" noProof="0">
                        <a:solidFill>
                          <a:srgbClr val="000000"/>
                        </a:solidFill>
                        <a:latin typeface="Arial"/>
                      </a:endParaRPr>
                    </a:p>
                    <a:p>
                      <a:pPr marL="285750" lvl="0" indent="-285750">
                        <a:buFont typeface="Arial"/>
                        <a:buChar char="•"/>
                      </a:pPr>
                      <a:r>
                        <a:rPr lang="en-US" sz="1200" b="0" i="0" u="none" strike="noStrike" noProof="0">
                          <a:solidFill>
                            <a:srgbClr val="000000"/>
                          </a:solidFill>
                          <a:latin typeface="Arial"/>
                        </a:rPr>
                        <a:t>While </a:t>
                      </a:r>
                      <a:r>
                        <a:rPr lang="en-US" sz="1200" b="0" i="0" u="none" strike="noStrike" noProof="0" err="1">
                          <a:solidFill>
                            <a:srgbClr val="000000"/>
                          </a:solidFill>
                          <a:latin typeface="Arial"/>
                        </a:rPr>
                        <a:t>MatSciBERT</a:t>
                      </a:r>
                      <a:r>
                        <a:rPr lang="en-US" sz="1200" b="0" i="0" u="none" strike="noStrike" noProof="0">
                          <a:solidFill>
                            <a:srgbClr val="000000"/>
                          </a:solidFill>
                          <a:latin typeface="Arial"/>
                        </a:rPr>
                        <a:t> is designed to be materials-aware, it still relies on the vocabulary of </a:t>
                      </a:r>
                      <a:r>
                        <a:rPr lang="en-US" sz="1200" b="0" i="0" u="none" strike="noStrike" noProof="0" err="1">
                          <a:solidFill>
                            <a:srgbClr val="000000"/>
                          </a:solidFill>
                          <a:latin typeface="Arial"/>
                        </a:rPr>
                        <a:t>SciBERT</a:t>
                      </a:r>
                      <a:r>
                        <a:rPr lang="en-US" sz="1200" b="0" i="0" u="none" strike="noStrike" noProof="0">
                          <a:solidFill>
                            <a:srgbClr val="000000"/>
                          </a:solidFill>
                          <a:latin typeface="Arial"/>
                        </a:rPr>
                        <a:t>, which may not fully capture the unique terminologies and notations specific to materials science.</a:t>
                      </a:r>
                      <a:endParaRPr lang="en-US" sz="1200" b="0" i="0" u="none" strike="noStrike" noProof="0">
                        <a:solidFill>
                          <a:srgbClr val="000000"/>
                        </a:solidFill>
                      </a:endParaRPr>
                    </a:p>
                    <a:p>
                      <a:pPr marL="0" lvl="0" indent="0">
                        <a:buNone/>
                      </a:pPr>
                      <a:endParaRPr lang="en-US" sz="1400" b="0" i="0" u="none" strike="noStrike" noProof="0">
                        <a:solidFill>
                          <a:srgbClr val="000000"/>
                        </a:solidFill>
                        <a:latin typeface="Arial"/>
                      </a:endParaRPr>
                    </a:p>
                    <a:p>
                      <a:pPr marL="0" lvl="0" indent="0">
                        <a:buNone/>
                      </a:pPr>
                      <a:endParaRPr lang="en-US" sz="1400" b="0" i="0" u="none" strike="noStrike" noProof="0">
                        <a:solidFill>
                          <a:srgbClr val="000000"/>
                        </a:solidFill>
                        <a:latin typeface="Arial"/>
                      </a:endParaRPr>
                    </a:p>
                  </a:txBody>
                  <a:tcPr/>
                </a:tc>
                <a:extLst>
                  <a:ext uri="{0D108BD9-81ED-4DB2-BD59-A6C34878D82A}">
                    <a16:rowId xmlns:a16="http://schemas.microsoft.com/office/drawing/2014/main" val="1761505699"/>
                  </a:ext>
                </a:extLst>
              </a:tr>
            </a:tbl>
          </a:graphicData>
        </a:graphic>
      </p:graphicFrame>
      <p:sp>
        <p:nvSpPr>
          <p:cNvPr id="4" name="TextBox 3">
            <a:extLst>
              <a:ext uri="{FF2B5EF4-FFF2-40B4-BE49-F238E27FC236}">
                <a16:creationId xmlns:a16="http://schemas.microsoft.com/office/drawing/2014/main" id="{50F6ACE4-453A-B516-834A-242AA8F27372}"/>
              </a:ext>
            </a:extLst>
          </p:cNvPr>
          <p:cNvSpPr txBox="1"/>
          <p:nvPr/>
        </p:nvSpPr>
        <p:spPr>
          <a:xfrm>
            <a:off x="8670370" y="4750950"/>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16</a:t>
            </a:r>
          </a:p>
        </p:txBody>
      </p:sp>
    </p:spTree>
    <p:extLst>
      <p:ext uri="{BB962C8B-B14F-4D97-AF65-F5344CB8AC3E}">
        <p14:creationId xmlns:p14="http://schemas.microsoft.com/office/powerpoint/2010/main" val="24311107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592343F8-DB91-DB6D-7DB4-5CC95A9FB4AE}"/>
              </a:ext>
            </a:extLst>
          </p:cNvPr>
          <p:cNvGraphicFramePr>
            <a:graphicFrameLocks noGrp="1"/>
          </p:cNvGraphicFramePr>
          <p:nvPr>
            <p:extLst>
              <p:ext uri="{D42A27DB-BD31-4B8C-83A1-F6EECF244321}">
                <p14:modId xmlns:p14="http://schemas.microsoft.com/office/powerpoint/2010/main" val="1122191071"/>
              </p:ext>
            </p:extLst>
          </p:nvPr>
        </p:nvGraphicFramePr>
        <p:xfrm>
          <a:off x="618472" y="469726"/>
          <a:ext cx="7622233" cy="4227110"/>
        </p:xfrm>
        <a:graphic>
          <a:graphicData uri="http://schemas.openxmlformats.org/drawingml/2006/table">
            <a:tbl>
              <a:tblPr firstRow="1" bandRow="1">
                <a:tableStyleId>{C4D612F1-09ED-4C33-879A-755D4044D4A4}</a:tableStyleId>
              </a:tblPr>
              <a:tblGrid>
                <a:gridCol w="1827959">
                  <a:extLst>
                    <a:ext uri="{9D8B030D-6E8A-4147-A177-3AD203B41FA5}">
                      <a16:colId xmlns:a16="http://schemas.microsoft.com/office/drawing/2014/main" val="1349434297"/>
                    </a:ext>
                  </a:extLst>
                </a:gridCol>
                <a:gridCol w="3403786">
                  <a:extLst>
                    <a:ext uri="{9D8B030D-6E8A-4147-A177-3AD203B41FA5}">
                      <a16:colId xmlns:a16="http://schemas.microsoft.com/office/drawing/2014/main" val="1620807595"/>
                    </a:ext>
                  </a:extLst>
                </a:gridCol>
                <a:gridCol w="2390488">
                  <a:extLst>
                    <a:ext uri="{9D8B030D-6E8A-4147-A177-3AD203B41FA5}">
                      <a16:colId xmlns:a16="http://schemas.microsoft.com/office/drawing/2014/main" val="3954316010"/>
                    </a:ext>
                  </a:extLst>
                </a:gridCol>
              </a:tblGrid>
              <a:tr h="325670">
                <a:tc>
                  <a:txBody>
                    <a:bodyPr/>
                    <a:lstStyle/>
                    <a:p>
                      <a:pPr algn="ctr"/>
                      <a:r>
                        <a:rPr lang="en-US" sz="1400" b="0"/>
                        <a:t>Research Paper</a:t>
                      </a:r>
                    </a:p>
                  </a:txBody>
                  <a:tcPr/>
                </a:tc>
                <a:tc>
                  <a:txBody>
                    <a:bodyPr/>
                    <a:lstStyle/>
                    <a:p>
                      <a:pPr algn="ctr"/>
                      <a:r>
                        <a:rPr lang="en-US" sz="1400" b="0"/>
                        <a:t>Methodology </a:t>
                      </a:r>
                    </a:p>
                  </a:txBody>
                  <a:tcPr/>
                </a:tc>
                <a:tc>
                  <a:txBody>
                    <a:bodyPr/>
                    <a:lstStyle/>
                    <a:p>
                      <a:pPr algn="ctr"/>
                      <a:r>
                        <a:rPr lang="en-US" sz="1400" b="0"/>
                        <a:t>Limitation Observed</a:t>
                      </a:r>
                    </a:p>
                  </a:txBody>
                  <a:tcPr/>
                </a:tc>
                <a:extLst>
                  <a:ext uri="{0D108BD9-81ED-4DB2-BD59-A6C34878D82A}">
                    <a16:rowId xmlns:a16="http://schemas.microsoft.com/office/drawing/2014/main" val="4204293498"/>
                  </a:ext>
                </a:extLst>
              </a:tr>
              <a:tr h="2843107">
                <a:tc>
                  <a:txBody>
                    <a:bodyPr/>
                    <a:lstStyle/>
                    <a:p>
                      <a:pPr lvl="0" algn="l">
                        <a:lnSpc>
                          <a:spcPct val="100000"/>
                        </a:lnSpc>
                        <a:spcBef>
                          <a:spcPts val="0"/>
                        </a:spcBef>
                        <a:spcAft>
                          <a:spcPts val="0"/>
                        </a:spcAft>
                        <a:buNone/>
                      </a:pPr>
                      <a:r>
                        <a:rPr lang="en-US" sz="1200" b="0" i="0"/>
                        <a:t>A general-purpose material property data extraction pipeline from large polymer corpora using natural language processing</a:t>
                      </a:r>
                      <a:endParaRPr lang="en-US" sz="1200" b="0"/>
                    </a:p>
                    <a:p>
                      <a:pPr lvl="0" algn="l">
                        <a:lnSpc>
                          <a:spcPct val="100000"/>
                        </a:lnSpc>
                        <a:spcBef>
                          <a:spcPts val="0"/>
                        </a:spcBef>
                        <a:spcAft>
                          <a:spcPts val="0"/>
                        </a:spcAft>
                        <a:buNone/>
                      </a:pPr>
                      <a:endParaRPr lang="en-US" sz="1200" b="0" i="0"/>
                    </a:p>
                    <a:p>
                      <a:pPr lvl="0" algn="l">
                        <a:lnSpc>
                          <a:spcPct val="100000"/>
                        </a:lnSpc>
                        <a:spcBef>
                          <a:spcPts val="0"/>
                        </a:spcBef>
                        <a:spcAft>
                          <a:spcPts val="0"/>
                        </a:spcAft>
                        <a:buNone/>
                      </a:pPr>
                      <a:r>
                        <a:rPr lang="en-US" sz="1200" b="0" i="0"/>
                        <a:t>Journal: </a:t>
                      </a:r>
                      <a:r>
                        <a:rPr lang="en-US" sz="1200" b="0" i="0" u="none" strike="noStrike" noProof="0">
                          <a:solidFill>
                            <a:srgbClr val="000000"/>
                          </a:solidFill>
                          <a:latin typeface="Arial"/>
                        </a:rPr>
                        <a:t>npj Computational materials</a:t>
                      </a:r>
                    </a:p>
                    <a:p>
                      <a:pPr lvl="0" algn="l">
                        <a:lnSpc>
                          <a:spcPct val="100000"/>
                        </a:lnSpc>
                        <a:spcBef>
                          <a:spcPts val="0"/>
                        </a:spcBef>
                        <a:spcAft>
                          <a:spcPts val="0"/>
                        </a:spcAft>
                        <a:buNone/>
                      </a:pPr>
                      <a:endParaRPr lang="en-US" b="0" i="0"/>
                    </a:p>
                    <a:p>
                      <a:pPr lvl="0" algn="l">
                        <a:lnSpc>
                          <a:spcPct val="100000"/>
                        </a:lnSpc>
                        <a:spcBef>
                          <a:spcPts val="0"/>
                        </a:spcBef>
                        <a:spcAft>
                          <a:spcPts val="0"/>
                        </a:spcAft>
                        <a:buNone/>
                      </a:pPr>
                      <a:r>
                        <a:rPr lang="en-US" sz="1200" b="0" i="0"/>
                        <a:t>Authors: </a:t>
                      </a:r>
                      <a:r>
                        <a:rPr lang="en-US" sz="1100" b="0" i="0" u="none" strike="noStrike" noProof="0">
                          <a:latin typeface="Arial"/>
                        </a:rPr>
                        <a:t>Pranav Shetty, Arunkumar Chitteth Rajan, Christopher Kuenneth,Sonkakshi Gupta, L. P. Panchumarti, Lauren Holm, Chaoran Zhang, Rampi Ramprasad</a:t>
                      </a:r>
                    </a:p>
                    <a:p>
                      <a:pPr lvl="0" algn="l">
                        <a:lnSpc>
                          <a:spcPct val="100000"/>
                        </a:lnSpc>
                        <a:spcBef>
                          <a:spcPts val="0"/>
                        </a:spcBef>
                        <a:spcAft>
                          <a:spcPts val="0"/>
                        </a:spcAft>
                        <a:buNone/>
                      </a:pPr>
                      <a:endParaRPr lang="en-US" sz="1200" b="0" i="0" u="none" strike="noStrike" noProof="0">
                        <a:latin typeface="Arial"/>
                      </a:endParaRPr>
                    </a:p>
                    <a:p>
                      <a:pPr lvl="0" algn="l">
                        <a:lnSpc>
                          <a:spcPct val="100000"/>
                        </a:lnSpc>
                        <a:spcBef>
                          <a:spcPts val="0"/>
                        </a:spcBef>
                        <a:spcAft>
                          <a:spcPts val="0"/>
                        </a:spcAft>
                        <a:buNone/>
                      </a:pPr>
                      <a:r>
                        <a:rPr lang="en-US" sz="1200" b="0" i="0" u="none" strike="noStrike" noProof="0">
                          <a:latin typeface="Arial"/>
                        </a:rPr>
                        <a:t>27 Sept 2022</a:t>
                      </a:r>
                    </a:p>
                    <a:p>
                      <a:pPr lvl="0" algn="l">
                        <a:lnSpc>
                          <a:spcPct val="100000"/>
                        </a:lnSpc>
                        <a:spcBef>
                          <a:spcPts val="0"/>
                        </a:spcBef>
                        <a:spcAft>
                          <a:spcPts val="0"/>
                        </a:spcAft>
                        <a:buNone/>
                      </a:pPr>
                      <a:endParaRPr lang="en-US" b="0" i="0"/>
                    </a:p>
                    <a:p>
                      <a:pPr lvl="0" algn="l">
                        <a:lnSpc>
                          <a:spcPct val="100000"/>
                        </a:lnSpc>
                        <a:spcBef>
                          <a:spcPts val="0"/>
                        </a:spcBef>
                        <a:spcAft>
                          <a:spcPts val="0"/>
                        </a:spcAft>
                        <a:buNone/>
                      </a:pPr>
                      <a:endParaRPr lang="en-US" sz="1200" b="0" i="0">
                        <a:solidFill>
                          <a:srgbClr val="000000"/>
                        </a:solidFill>
                      </a:endParaRPr>
                    </a:p>
                  </a:txBody>
                  <a:tcPr/>
                </a:tc>
                <a:tc>
                  <a:txBody>
                    <a:bodyPr/>
                    <a:lstStyle/>
                    <a:p>
                      <a:pPr marL="171450" lvl="0" indent="-171450">
                        <a:buFont typeface="Arial"/>
                        <a:buChar char="•"/>
                      </a:pPr>
                      <a:r>
                        <a:rPr lang="en-US" sz="1200" b="0" i="0" u="none" strike="noStrike" noProof="0">
                          <a:solidFill>
                            <a:srgbClr val="18134B"/>
                          </a:solidFill>
                          <a:latin typeface="Arial"/>
                        </a:rPr>
                        <a:t>Pipeline mentioned in this paper automates the extraction of material property data from a large collection of research abstracts. </a:t>
                      </a:r>
                      <a:endParaRPr lang="en-US" sz="1200">
                        <a:latin typeface="Arial"/>
                      </a:endParaRPr>
                    </a:p>
                    <a:p>
                      <a:pPr marL="0" lvl="0" indent="0">
                        <a:buNone/>
                      </a:pPr>
                      <a:endParaRPr lang="en-US" sz="1200" b="0" i="0" u="none" strike="noStrike" noProof="0">
                        <a:solidFill>
                          <a:srgbClr val="18134B"/>
                        </a:solidFill>
                        <a:latin typeface="Arial"/>
                      </a:endParaRPr>
                    </a:p>
                    <a:p>
                      <a:pPr marL="171450" lvl="0" indent="-171450">
                        <a:buFont typeface="Arial"/>
                        <a:buChar char="•"/>
                      </a:pPr>
                      <a:r>
                        <a:rPr lang="en-US" sz="1200" b="0" i="0" u="none" strike="noStrike" noProof="0">
                          <a:solidFill>
                            <a:srgbClr val="18134B"/>
                          </a:solidFill>
                          <a:latin typeface="Arial"/>
                        </a:rPr>
                        <a:t>It starts by training a specialized language model (</a:t>
                      </a:r>
                      <a:r>
                        <a:rPr lang="en-US" sz="1200" b="1" i="0" u="none" strike="noStrike" noProof="0" err="1">
                          <a:solidFill>
                            <a:srgbClr val="18134B"/>
                          </a:solidFill>
                          <a:latin typeface="Arial"/>
                        </a:rPr>
                        <a:t>MaterialsBERT</a:t>
                      </a:r>
                      <a:r>
                        <a:rPr lang="en-US" sz="1200" b="0" i="0" u="none" strike="noStrike" noProof="0">
                          <a:solidFill>
                            <a:srgbClr val="18134B"/>
                          </a:solidFill>
                          <a:latin typeface="Arial"/>
                        </a:rPr>
                        <a:t>) on the entire corpus and then filters relevant abstracts.</a:t>
                      </a:r>
                      <a:endParaRPr lang="en-US" sz="1200" b="0" i="0" u="none" strike="noStrike" noProof="0">
                        <a:solidFill>
                          <a:srgbClr val="000000"/>
                        </a:solidFill>
                        <a:latin typeface="Arial"/>
                      </a:endParaRPr>
                    </a:p>
                    <a:p>
                      <a:pPr marL="0" lvl="0" indent="0">
                        <a:buNone/>
                      </a:pPr>
                      <a:endParaRPr lang="en-US" sz="1200" b="0" i="0" u="none" strike="noStrike" noProof="0">
                        <a:solidFill>
                          <a:srgbClr val="18134B"/>
                        </a:solidFill>
                        <a:latin typeface="Arial"/>
                      </a:endParaRPr>
                    </a:p>
                    <a:p>
                      <a:pPr marL="171450" lvl="0" indent="-171450">
                        <a:buFont typeface="Arial"/>
                        <a:buChar char="•"/>
                      </a:pPr>
                      <a:r>
                        <a:rPr lang="en-US" sz="1200" b="0" i="0" u="none" strike="noStrike" noProof="0">
                          <a:solidFill>
                            <a:srgbClr val="18134B"/>
                          </a:solidFill>
                          <a:latin typeface="Arial"/>
                        </a:rPr>
                        <a:t>A Named Entity Recognition (</a:t>
                      </a:r>
                      <a:r>
                        <a:rPr lang="en-US" sz="1200" b="1" i="0" u="none" strike="noStrike" noProof="0">
                          <a:solidFill>
                            <a:srgbClr val="18134B"/>
                          </a:solidFill>
                          <a:latin typeface="Arial"/>
                        </a:rPr>
                        <a:t>NER</a:t>
                      </a:r>
                      <a:r>
                        <a:rPr lang="en-US" sz="1200" b="0" i="0" u="none" strike="noStrike" noProof="0">
                          <a:solidFill>
                            <a:srgbClr val="18134B"/>
                          </a:solidFill>
                          <a:latin typeface="Arial"/>
                        </a:rPr>
                        <a:t>) model is trained and used to identify key entities like material names, properties, and values.</a:t>
                      </a:r>
                      <a:endParaRPr lang="en-US" sz="1200" b="0" i="0" u="none" strike="noStrike" noProof="0">
                        <a:solidFill>
                          <a:srgbClr val="000000"/>
                        </a:solidFill>
                        <a:latin typeface="Arial"/>
                      </a:endParaRPr>
                    </a:p>
                    <a:p>
                      <a:pPr marL="0" lvl="0" indent="0">
                        <a:buNone/>
                      </a:pPr>
                      <a:endParaRPr lang="en-US" sz="1200" b="0" i="0" u="none" strike="noStrike" noProof="0">
                        <a:solidFill>
                          <a:srgbClr val="18134B"/>
                        </a:solidFill>
                        <a:latin typeface="Arial"/>
                      </a:endParaRPr>
                    </a:p>
                    <a:p>
                      <a:pPr marL="171450" lvl="0" indent="-171450">
                        <a:buFont typeface="Arial"/>
                        <a:buChar char="•"/>
                      </a:pPr>
                      <a:r>
                        <a:rPr lang="en-US" sz="1200" b="0" i="0" u="none" strike="noStrike" noProof="0">
                          <a:solidFill>
                            <a:srgbClr val="18134B"/>
                          </a:solidFill>
                          <a:latin typeface="Arial"/>
                        </a:rPr>
                        <a:t>The extracted information is normalized and combined using heuristic rules to generate a structured database of material properties, streamlining the process of data collection for material screening. </a:t>
                      </a:r>
                      <a:endParaRPr lang="en-US" sz="1200" b="0" i="0" u="none" strike="noStrike" noProof="0">
                        <a:solidFill>
                          <a:srgbClr val="000000"/>
                        </a:solidFill>
                        <a:latin typeface="Arial"/>
                      </a:endParaRPr>
                    </a:p>
                    <a:p>
                      <a:pPr marL="171450" lvl="0" indent="-171450">
                        <a:buFont typeface="Arial"/>
                        <a:buChar char="•"/>
                      </a:pPr>
                      <a:endParaRPr lang="en-US" sz="1200" b="0" i="0" u="none" strike="noStrike" noProof="0">
                        <a:solidFill>
                          <a:srgbClr val="000000"/>
                        </a:solidFill>
                      </a:endParaRPr>
                    </a:p>
                  </a:txBody>
                  <a:tcPr/>
                </a:tc>
                <a:tc>
                  <a:txBody>
                    <a:bodyPr/>
                    <a:lstStyle/>
                    <a:p>
                      <a:r>
                        <a:rPr lang="en-US" sz="1200"/>
                        <a:t>We have observed the following limitation in this paper:</a:t>
                      </a:r>
                    </a:p>
                    <a:p>
                      <a:pPr lvl="0">
                        <a:buNone/>
                      </a:pPr>
                      <a:endParaRPr lang="en-US" sz="1200"/>
                    </a:p>
                    <a:p>
                      <a:pPr marL="285750" lvl="0" indent="-285750">
                        <a:buFont typeface="Arial"/>
                        <a:buChar char="•"/>
                      </a:pPr>
                      <a:r>
                        <a:rPr lang="en-US" sz="1200" b="0" i="0" u="none" strike="noStrike" noProof="0">
                          <a:solidFill>
                            <a:srgbClr val="000000"/>
                          </a:solidFill>
                          <a:latin typeface="Arial"/>
                        </a:rPr>
                        <a:t>The process of normalizing polymer names is limited to a predefined dictionary of commonly occurring names. This means that less common polymer names or variations may not be normalized.</a:t>
                      </a:r>
                    </a:p>
                    <a:p>
                      <a:pPr marL="0" lvl="0" indent="0">
                        <a:buNone/>
                      </a:pPr>
                      <a:endParaRPr lang="en-US" sz="1400" b="0" i="0" u="none" strike="noStrike" noProof="0">
                        <a:solidFill>
                          <a:srgbClr val="000000"/>
                        </a:solidFill>
                        <a:latin typeface="Arial"/>
                      </a:endParaRPr>
                    </a:p>
                    <a:p>
                      <a:pPr marL="0" lvl="0" indent="0">
                        <a:buNone/>
                      </a:pPr>
                      <a:endParaRPr lang="en-US" sz="1400" b="0" i="0" u="none" strike="noStrike" noProof="0">
                        <a:solidFill>
                          <a:srgbClr val="000000"/>
                        </a:solidFill>
                        <a:latin typeface="Arial"/>
                      </a:endParaRPr>
                    </a:p>
                  </a:txBody>
                  <a:tcPr/>
                </a:tc>
                <a:extLst>
                  <a:ext uri="{0D108BD9-81ED-4DB2-BD59-A6C34878D82A}">
                    <a16:rowId xmlns:a16="http://schemas.microsoft.com/office/drawing/2014/main" val="1761505699"/>
                  </a:ext>
                </a:extLst>
              </a:tr>
            </a:tbl>
          </a:graphicData>
        </a:graphic>
      </p:graphicFrame>
      <p:sp>
        <p:nvSpPr>
          <p:cNvPr id="4" name="TextBox 3">
            <a:extLst>
              <a:ext uri="{FF2B5EF4-FFF2-40B4-BE49-F238E27FC236}">
                <a16:creationId xmlns:a16="http://schemas.microsoft.com/office/drawing/2014/main" id="{A0B60BE6-1990-05FF-0B11-ADB16CB7FF84}"/>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17</a:t>
            </a:r>
          </a:p>
        </p:txBody>
      </p:sp>
    </p:spTree>
    <p:extLst>
      <p:ext uri="{BB962C8B-B14F-4D97-AF65-F5344CB8AC3E}">
        <p14:creationId xmlns:p14="http://schemas.microsoft.com/office/powerpoint/2010/main" val="35735694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D9F25D9-0DE6-A74B-F03C-F6E03757E2BB}"/>
              </a:ext>
            </a:extLst>
          </p:cNvPr>
          <p:cNvGraphicFramePr>
            <a:graphicFrameLocks noGrp="1"/>
          </p:cNvGraphicFramePr>
          <p:nvPr/>
        </p:nvGraphicFramePr>
        <p:xfrm>
          <a:off x="743732" y="837678"/>
          <a:ext cx="7622235" cy="3305349"/>
        </p:xfrm>
        <a:graphic>
          <a:graphicData uri="http://schemas.openxmlformats.org/drawingml/2006/table">
            <a:tbl>
              <a:tblPr firstRow="1" bandRow="1">
                <a:tableStyleId>{C4D612F1-09ED-4C33-879A-755D4044D4A4}</a:tableStyleId>
              </a:tblPr>
              <a:tblGrid>
                <a:gridCol w="1964531">
                  <a:extLst>
                    <a:ext uri="{9D8B030D-6E8A-4147-A177-3AD203B41FA5}">
                      <a16:colId xmlns:a16="http://schemas.microsoft.com/office/drawing/2014/main" val="1349434297"/>
                    </a:ext>
                  </a:extLst>
                </a:gridCol>
                <a:gridCol w="3116959">
                  <a:extLst>
                    <a:ext uri="{9D8B030D-6E8A-4147-A177-3AD203B41FA5}">
                      <a16:colId xmlns:a16="http://schemas.microsoft.com/office/drawing/2014/main" val="1620807595"/>
                    </a:ext>
                  </a:extLst>
                </a:gridCol>
                <a:gridCol w="2540745">
                  <a:extLst>
                    <a:ext uri="{9D8B030D-6E8A-4147-A177-3AD203B41FA5}">
                      <a16:colId xmlns:a16="http://schemas.microsoft.com/office/drawing/2014/main" val="3954316010"/>
                    </a:ext>
                  </a:extLst>
                </a:gridCol>
              </a:tblGrid>
              <a:tr h="462242">
                <a:tc>
                  <a:txBody>
                    <a:bodyPr/>
                    <a:lstStyle/>
                    <a:p>
                      <a:pPr algn="ctr"/>
                      <a:r>
                        <a:rPr lang="en-US" sz="1400" b="0"/>
                        <a:t>Research Paper</a:t>
                      </a:r>
                    </a:p>
                  </a:txBody>
                  <a:tcPr/>
                </a:tc>
                <a:tc>
                  <a:txBody>
                    <a:bodyPr/>
                    <a:lstStyle/>
                    <a:p>
                      <a:pPr algn="ctr"/>
                      <a:r>
                        <a:rPr lang="en-US" sz="1400" b="0"/>
                        <a:t>Methodology </a:t>
                      </a:r>
                    </a:p>
                  </a:txBody>
                  <a:tcPr/>
                </a:tc>
                <a:tc>
                  <a:txBody>
                    <a:bodyPr/>
                    <a:lstStyle/>
                    <a:p>
                      <a:pPr algn="ctr"/>
                      <a:r>
                        <a:rPr lang="en-US" sz="1400" b="0"/>
                        <a:t>Limitation Observed</a:t>
                      </a:r>
                    </a:p>
                  </a:txBody>
                  <a:tcPr/>
                </a:tc>
                <a:extLst>
                  <a:ext uri="{0D108BD9-81ED-4DB2-BD59-A6C34878D82A}">
                    <a16:rowId xmlns:a16="http://schemas.microsoft.com/office/drawing/2014/main" val="4204293498"/>
                  </a:ext>
                </a:extLst>
              </a:tr>
              <a:tr h="2843107">
                <a:tc>
                  <a:txBody>
                    <a:bodyPr/>
                    <a:lstStyle/>
                    <a:p>
                      <a:pPr lvl="0" algn="l">
                        <a:lnSpc>
                          <a:spcPct val="100000"/>
                        </a:lnSpc>
                        <a:spcBef>
                          <a:spcPts val="0"/>
                        </a:spcBef>
                        <a:spcAft>
                          <a:spcPts val="0"/>
                        </a:spcAft>
                        <a:buNone/>
                      </a:pPr>
                      <a:r>
                        <a:rPr lang="en-US" sz="1200" b="0" i="0">
                          <a:solidFill>
                            <a:srgbClr val="000000"/>
                          </a:solidFill>
                        </a:rPr>
                        <a:t>AMGPT: a Large Language Model for Contextual Querying in Additive Manufacturing</a:t>
                      </a:r>
                      <a:endParaRPr lang="en-US" sz="1200" b="0"/>
                    </a:p>
                    <a:p>
                      <a:pPr lvl="0" algn="l">
                        <a:lnSpc>
                          <a:spcPct val="100000"/>
                        </a:lnSpc>
                        <a:spcBef>
                          <a:spcPts val="0"/>
                        </a:spcBef>
                        <a:spcAft>
                          <a:spcPts val="0"/>
                        </a:spcAft>
                        <a:buNone/>
                      </a:pPr>
                      <a:endParaRPr lang="en-US" sz="1200" b="0" i="0">
                        <a:solidFill>
                          <a:srgbClr val="000000"/>
                        </a:solidFill>
                      </a:endParaRPr>
                    </a:p>
                    <a:p>
                      <a:pPr lvl="0" algn="l">
                        <a:lnSpc>
                          <a:spcPct val="100000"/>
                        </a:lnSpc>
                        <a:spcBef>
                          <a:spcPts val="0"/>
                        </a:spcBef>
                        <a:spcAft>
                          <a:spcPts val="0"/>
                        </a:spcAft>
                        <a:buNone/>
                      </a:pPr>
                      <a:r>
                        <a:rPr lang="en-US" sz="1200" b="0" i="0">
                          <a:solidFill>
                            <a:srgbClr val="000000"/>
                          </a:solidFill>
                        </a:rPr>
                        <a:t>Journal: </a:t>
                      </a:r>
                      <a:r>
                        <a:rPr lang="en-US" sz="1200" b="0" i="0" err="1">
                          <a:solidFill>
                            <a:srgbClr val="000000"/>
                          </a:solidFill>
                        </a:rPr>
                        <a:t>Arxiv</a:t>
                      </a:r>
                      <a:endParaRPr lang="en-US" sz="1200" b="0" i="0">
                        <a:solidFill>
                          <a:srgbClr val="000000"/>
                        </a:solidFill>
                      </a:endParaRPr>
                    </a:p>
                    <a:p>
                      <a:pPr lvl="0" algn="l">
                        <a:lnSpc>
                          <a:spcPct val="100000"/>
                        </a:lnSpc>
                        <a:spcBef>
                          <a:spcPts val="0"/>
                        </a:spcBef>
                        <a:spcAft>
                          <a:spcPts val="0"/>
                        </a:spcAft>
                        <a:buNone/>
                      </a:pPr>
                      <a:endParaRPr lang="en-US" sz="1200" b="0" i="0">
                        <a:solidFill>
                          <a:srgbClr val="000000"/>
                        </a:solidFill>
                      </a:endParaRPr>
                    </a:p>
                    <a:p>
                      <a:pPr lvl="0" algn="l">
                        <a:lnSpc>
                          <a:spcPct val="100000"/>
                        </a:lnSpc>
                        <a:spcBef>
                          <a:spcPts val="0"/>
                        </a:spcBef>
                        <a:spcAft>
                          <a:spcPts val="0"/>
                        </a:spcAft>
                        <a:buNone/>
                      </a:pPr>
                      <a:r>
                        <a:rPr lang="en-US" sz="1200" b="0" i="0">
                          <a:solidFill>
                            <a:srgbClr val="000000"/>
                          </a:solidFill>
                        </a:rPr>
                        <a:t>Author: </a:t>
                      </a:r>
                      <a:r>
                        <a:rPr lang="en-US" sz="1200" b="0" i="0" u="none" strike="noStrike" noProof="0">
                          <a:solidFill>
                            <a:srgbClr val="000000"/>
                          </a:solidFill>
                          <a:latin typeface="Arial"/>
                        </a:rPr>
                        <a:t>Achuth Chandrasekhar, Jonathan Chan, Francis </a:t>
                      </a:r>
                      <a:r>
                        <a:rPr lang="en-US" sz="1200" b="0" i="0" u="none" strike="noStrike" noProof="0" err="1">
                          <a:solidFill>
                            <a:srgbClr val="000000"/>
                          </a:solidFill>
                          <a:latin typeface="Arial"/>
                        </a:rPr>
                        <a:t>Ogoke</a:t>
                      </a:r>
                      <a:r>
                        <a:rPr lang="en-US" sz="1200" b="0" i="0" u="none" strike="noStrike" noProof="0">
                          <a:solidFill>
                            <a:srgbClr val="000000"/>
                          </a:solidFill>
                          <a:latin typeface="Arial"/>
                        </a:rPr>
                        <a:t>, Olabode </a:t>
                      </a:r>
                      <a:r>
                        <a:rPr lang="en-US" sz="1200" b="0" i="0" u="none" strike="noStrike" noProof="0" err="1">
                          <a:solidFill>
                            <a:srgbClr val="000000"/>
                          </a:solidFill>
                          <a:latin typeface="Arial"/>
                        </a:rPr>
                        <a:t>Ajenifujah</a:t>
                      </a:r>
                      <a:r>
                        <a:rPr lang="en-US" sz="1200" b="0" i="0" u="none" strike="noStrike" noProof="0">
                          <a:solidFill>
                            <a:srgbClr val="000000"/>
                          </a:solidFill>
                          <a:latin typeface="Arial"/>
                        </a:rPr>
                        <a:t>, Amir Barati </a:t>
                      </a:r>
                      <a:r>
                        <a:rPr lang="en-US" sz="1200" b="0" i="0" u="none" strike="noStrike" noProof="0" err="1">
                          <a:solidFill>
                            <a:srgbClr val="000000"/>
                          </a:solidFill>
                          <a:latin typeface="Arial"/>
                        </a:rPr>
                        <a:t>Farimani</a:t>
                      </a:r>
                      <a:endParaRPr lang="en-US" sz="1200" b="0" i="0" u="none" strike="noStrike" noProof="0">
                        <a:solidFill>
                          <a:srgbClr val="000000"/>
                        </a:solidFill>
                        <a:latin typeface="Arial"/>
                      </a:endParaRPr>
                    </a:p>
                    <a:p>
                      <a:pPr lvl="0" algn="l">
                        <a:lnSpc>
                          <a:spcPct val="100000"/>
                        </a:lnSpc>
                        <a:spcBef>
                          <a:spcPts val="0"/>
                        </a:spcBef>
                        <a:spcAft>
                          <a:spcPts val="0"/>
                        </a:spcAft>
                        <a:buNone/>
                      </a:pPr>
                      <a:endParaRPr lang="en-US" sz="1200" b="0" i="0" u="none" strike="noStrike" noProof="0">
                        <a:solidFill>
                          <a:srgbClr val="000000"/>
                        </a:solidFill>
                        <a:latin typeface="Arial"/>
                      </a:endParaRPr>
                    </a:p>
                    <a:p>
                      <a:pPr lvl="0" algn="l">
                        <a:lnSpc>
                          <a:spcPct val="100000"/>
                        </a:lnSpc>
                        <a:spcBef>
                          <a:spcPts val="0"/>
                        </a:spcBef>
                        <a:spcAft>
                          <a:spcPts val="0"/>
                        </a:spcAft>
                        <a:buNone/>
                      </a:pPr>
                      <a:r>
                        <a:rPr lang="en-US" sz="1200" b="0" i="0" u="none" strike="noStrike" noProof="0">
                          <a:solidFill>
                            <a:srgbClr val="000000"/>
                          </a:solidFill>
                          <a:latin typeface="Arial"/>
                        </a:rPr>
                        <a:t>24 May 2024</a:t>
                      </a:r>
                    </a:p>
                  </a:txBody>
                  <a:tcPr/>
                </a:tc>
                <a:tc>
                  <a:txBody>
                    <a:bodyPr/>
                    <a:lstStyle/>
                    <a:p>
                      <a:pPr marL="171450" lvl="0" indent="-171450">
                        <a:buFont typeface="Arial"/>
                        <a:buChar char="•"/>
                      </a:pPr>
                      <a:r>
                        <a:rPr lang="en-US" sz="1200" b="0" i="0" u="none" strike="noStrike" noProof="0">
                          <a:solidFill>
                            <a:srgbClr val="000000"/>
                          </a:solidFill>
                        </a:rPr>
                        <a:t>This paper introduces "AMGPT," a specialized large language model (LLM) designed to assist materials science researchers with metal additive manufacturing (AM) queries by utilizing a Retrieval-Augmented Generation (RAG) setup.</a:t>
                      </a:r>
                    </a:p>
                    <a:p>
                      <a:pPr marL="171450" lvl="0" indent="-171450">
                        <a:buFont typeface="Arial"/>
                        <a:buChar char="•"/>
                      </a:pPr>
                      <a:r>
                        <a:rPr lang="en-US" sz="1200" b="0" i="0" u="none" strike="noStrike" noProof="0">
                          <a:solidFill>
                            <a:srgbClr val="000000"/>
                          </a:solidFill>
                          <a:latin typeface="Arial"/>
                        </a:rPr>
                        <a:t>It employs a pre-trained Llama2-7B model to dynamically incorporate information from approximately 50 AM papers and textbooks.</a:t>
                      </a:r>
                      <a:endParaRPr lang="en-US" sz="1200" b="0" i="0" u="none" strike="noStrike" noProof="0">
                        <a:solidFill>
                          <a:srgbClr val="000000"/>
                        </a:solidFill>
                      </a:endParaRPr>
                    </a:p>
                  </a:txBody>
                  <a:tcPr/>
                </a:tc>
                <a:tc>
                  <a:txBody>
                    <a:bodyPr/>
                    <a:lstStyle/>
                    <a:p>
                      <a:r>
                        <a:rPr lang="en-US" sz="1200"/>
                        <a:t>We have observed the following limitation in this paper:</a:t>
                      </a:r>
                    </a:p>
                    <a:p>
                      <a:pPr marL="285750" lvl="0" indent="-285750">
                        <a:buFont typeface="Arial"/>
                        <a:buChar char="•"/>
                      </a:pPr>
                      <a:r>
                        <a:rPr lang="en-US" sz="1200"/>
                        <a:t>This work considers a very limited no.  of research papers.</a:t>
                      </a:r>
                    </a:p>
                    <a:p>
                      <a:pPr marL="285750" lvl="0" indent="-285750">
                        <a:buFont typeface="Arial"/>
                        <a:buChar char="•"/>
                      </a:pPr>
                      <a:r>
                        <a:rPr lang="en-US" sz="1200" b="0" i="0" u="none" strike="noStrike" noProof="0">
                          <a:solidFill>
                            <a:srgbClr val="000000"/>
                          </a:solidFill>
                          <a:latin typeface="Arial"/>
                        </a:rPr>
                        <a:t>Their selection criteria prioritize highly cited sources, which may overlook emerging research or innovative ideas that have not yet gained significant recognition.</a:t>
                      </a:r>
                    </a:p>
                    <a:p>
                      <a:pPr marL="0" lvl="0" indent="0">
                        <a:buNone/>
                      </a:pPr>
                      <a:endParaRPr lang="en-US" sz="1400" b="0" i="0" u="none" strike="noStrike" noProof="0">
                        <a:solidFill>
                          <a:srgbClr val="000000"/>
                        </a:solidFill>
                        <a:latin typeface="Arial"/>
                      </a:endParaRPr>
                    </a:p>
                    <a:p>
                      <a:pPr marL="0" lvl="0" indent="0">
                        <a:buNone/>
                      </a:pPr>
                      <a:endParaRPr lang="en-US" sz="1400" b="0" i="0" u="none" strike="noStrike" noProof="0">
                        <a:solidFill>
                          <a:srgbClr val="000000"/>
                        </a:solidFill>
                        <a:latin typeface="Arial"/>
                      </a:endParaRPr>
                    </a:p>
                  </a:txBody>
                  <a:tcPr/>
                </a:tc>
                <a:extLst>
                  <a:ext uri="{0D108BD9-81ED-4DB2-BD59-A6C34878D82A}">
                    <a16:rowId xmlns:a16="http://schemas.microsoft.com/office/drawing/2014/main" val="1761505699"/>
                  </a:ext>
                </a:extLst>
              </a:tr>
            </a:tbl>
          </a:graphicData>
        </a:graphic>
      </p:graphicFrame>
      <p:sp>
        <p:nvSpPr>
          <p:cNvPr id="4" name="TextBox 3">
            <a:extLst>
              <a:ext uri="{FF2B5EF4-FFF2-40B4-BE49-F238E27FC236}">
                <a16:creationId xmlns:a16="http://schemas.microsoft.com/office/drawing/2014/main" id="{BC7863D4-C903-4500-D1B1-9E9A334B8AB0}"/>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18</a:t>
            </a:r>
          </a:p>
        </p:txBody>
      </p:sp>
    </p:spTree>
    <p:extLst>
      <p:ext uri="{BB962C8B-B14F-4D97-AF65-F5344CB8AC3E}">
        <p14:creationId xmlns:p14="http://schemas.microsoft.com/office/powerpoint/2010/main" val="33841621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9" name="Google Shape;189;p30"/>
          <p:cNvSpPr txBox="1">
            <a:spLocks noGrp="1"/>
          </p:cNvSpPr>
          <p:nvPr>
            <p:ph type="title"/>
          </p:nvPr>
        </p:nvSpPr>
        <p:spPr>
          <a:xfrm>
            <a:off x="720000" y="51256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p:txBody>
      </p:sp>
      <p:sp>
        <p:nvSpPr>
          <p:cNvPr id="3" name="TextBox 2">
            <a:extLst>
              <a:ext uri="{FF2B5EF4-FFF2-40B4-BE49-F238E27FC236}">
                <a16:creationId xmlns:a16="http://schemas.microsoft.com/office/drawing/2014/main" id="{CD06FB89-CA8F-AD23-507A-67B01BE8F804}"/>
              </a:ext>
            </a:extLst>
          </p:cNvPr>
          <p:cNvSpPr txBox="1"/>
          <p:nvPr/>
        </p:nvSpPr>
        <p:spPr>
          <a:xfrm>
            <a:off x="720000" y="1417588"/>
            <a:ext cx="7863168" cy="2308324"/>
          </a:xfrm>
          <a:prstGeom prst="rect">
            <a:avLst/>
          </a:prstGeom>
          <a:noFill/>
        </p:spPr>
        <p:txBody>
          <a:bodyPr wrap="square" lIns="91440" tIns="45720" rIns="91440" bIns="45720" anchor="t">
            <a:spAutoFit/>
          </a:bodyPr>
          <a:lstStyle/>
          <a:p>
            <a:pPr algn="just"/>
            <a:r>
              <a:rPr lang="en-US" sz="1800">
                <a:ea typeface="Inter"/>
              </a:rPr>
              <a:t>To extend the work from Phase 1 to around </a:t>
            </a:r>
            <a:r>
              <a:rPr lang="en-GB" sz="1800">
                <a:ea typeface="Inter"/>
              </a:rPr>
              <a:t>5</a:t>
            </a:r>
            <a:r>
              <a:rPr lang="en-US" sz="1800">
                <a:ea typeface="Inter"/>
              </a:rPr>
              <a:t>00 abstracts to build the corpus.</a:t>
            </a:r>
          </a:p>
          <a:p>
            <a:pPr algn="just"/>
            <a:endParaRPr lang="en-US" sz="1800">
              <a:ea typeface="Inter"/>
            </a:endParaRPr>
          </a:p>
          <a:p>
            <a:pPr algn="just"/>
            <a:r>
              <a:rPr lang="en-US" sz="1800">
                <a:ea typeface="Inter"/>
              </a:rPr>
              <a:t>To develop an AI-driven framework for analyzing high-entropy alloys (HEAs) {alloys with unique properties} by leveraging large language models (LLMs) to create an integrated question-answering (Q/A) system for precise literature mining.</a:t>
            </a:r>
            <a:endParaRPr lang="en-US"/>
          </a:p>
          <a:p>
            <a:pPr algn="just" rtl="0" fontAlgn="base"/>
            <a:r>
              <a:rPr lang="en-US" sz="1800" b="0" i="0">
                <a:solidFill>
                  <a:srgbClr val="543E34"/>
                </a:solidFill>
                <a:effectLst/>
                <a:latin typeface="Inter"/>
                <a:ea typeface="Inter"/>
              </a:rPr>
              <a:t>​</a:t>
            </a:r>
          </a:p>
        </p:txBody>
      </p:sp>
      <p:sp>
        <p:nvSpPr>
          <p:cNvPr id="8" name="TextBox 7">
            <a:extLst>
              <a:ext uri="{FF2B5EF4-FFF2-40B4-BE49-F238E27FC236}">
                <a16:creationId xmlns:a16="http://schemas.microsoft.com/office/drawing/2014/main" id="{1EC925B4-7714-BD53-84C4-BE5563FFCCCD}"/>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19</a:t>
            </a:r>
          </a:p>
        </p:txBody>
      </p:sp>
    </p:spTree>
    <p:extLst>
      <p:ext uri="{BB962C8B-B14F-4D97-AF65-F5344CB8AC3E}">
        <p14:creationId xmlns:p14="http://schemas.microsoft.com/office/powerpoint/2010/main" val="3023407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a:t>Batch A Group 1 - Members</a:t>
            </a:r>
            <a:endParaRPr/>
          </a:p>
        </p:txBody>
      </p:sp>
      <p:sp>
        <p:nvSpPr>
          <p:cNvPr id="181" name="Google Shape;181;p29"/>
          <p:cNvSpPr txBox="1"/>
          <p:nvPr/>
        </p:nvSpPr>
        <p:spPr>
          <a:xfrm>
            <a:off x="848508" y="1525291"/>
            <a:ext cx="7258500" cy="7053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1000"/>
              </a:spcAft>
              <a:buNone/>
            </a:pPr>
            <a:r>
              <a:rPr lang="en-IN" sz="2200">
                <a:solidFill>
                  <a:schemeClr val="dk1"/>
                </a:solidFill>
                <a:latin typeface="Poppins" panose="00000500000000000000" pitchFamily="2" charset="0"/>
                <a:ea typeface="Inter"/>
                <a:cs typeface="Poppins" panose="00000500000000000000" pitchFamily="2" charset="0"/>
                <a:sym typeface="Inter"/>
              </a:rPr>
              <a:t>Aman Sirohi                                      CB.EN.U4AIE21003                                           </a:t>
            </a:r>
          </a:p>
          <a:p>
            <a:pPr marL="0" lvl="0" indent="0" algn="just" rtl="0">
              <a:lnSpc>
                <a:spcPct val="115000"/>
              </a:lnSpc>
              <a:spcBef>
                <a:spcPts val="0"/>
              </a:spcBef>
              <a:spcAft>
                <a:spcPts val="1000"/>
              </a:spcAft>
              <a:buNone/>
            </a:pPr>
            <a:r>
              <a:rPr lang="en-IN" sz="2200">
                <a:solidFill>
                  <a:schemeClr val="dk1"/>
                </a:solidFill>
                <a:latin typeface="Poppins" panose="00000500000000000000" pitchFamily="2" charset="0"/>
                <a:ea typeface="Inter"/>
                <a:cs typeface="Poppins" panose="00000500000000000000" pitchFamily="2" charset="0"/>
                <a:sym typeface="Inter"/>
              </a:rPr>
              <a:t>R. </a:t>
            </a:r>
            <a:r>
              <a:rPr lang="en-IN" sz="2200" err="1">
                <a:solidFill>
                  <a:schemeClr val="dk1"/>
                </a:solidFill>
                <a:latin typeface="Poppins" panose="00000500000000000000" pitchFamily="2" charset="0"/>
                <a:ea typeface="Inter"/>
                <a:cs typeface="Poppins" panose="00000500000000000000" pitchFamily="2" charset="0"/>
                <a:sym typeface="Inter"/>
              </a:rPr>
              <a:t>Sriviswa</a:t>
            </a:r>
            <a:r>
              <a:rPr lang="en-IN" sz="2200">
                <a:solidFill>
                  <a:schemeClr val="dk1"/>
                </a:solidFill>
                <a:latin typeface="Poppins" panose="00000500000000000000" pitchFamily="2" charset="0"/>
                <a:ea typeface="Inter"/>
                <a:cs typeface="Poppins" panose="00000500000000000000" pitchFamily="2" charset="0"/>
                <a:sym typeface="Inter"/>
              </a:rPr>
              <a:t>                                         CB.EN.U4AIE21046</a:t>
            </a:r>
          </a:p>
          <a:p>
            <a:pPr marL="0" lvl="0" indent="0" algn="just" rtl="0">
              <a:lnSpc>
                <a:spcPct val="115000"/>
              </a:lnSpc>
              <a:spcBef>
                <a:spcPts val="0"/>
              </a:spcBef>
              <a:spcAft>
                <a:spcPts val="1000"/>
              </a:spcAft>
              <a:buNone/>
            </a:pPr>
            <a:r>
              <a:rPr lang="en-IN" sz="2200">
                <a:solidFill>
                  <a:schemeClr val="dk1"/>
                </a:solidFill>
                <a:latin typeface="Poppins"/>
                <a:ea typeface="Inter"/>
                <a:cs typeface="Poppins"/>
                <a:sym typeface="Inter"/>
              </a:rPr>
              <a:t>Souvik </a:t>
            </a:r>
            <a:r>
              <a:rPr lang="en-IN" sz="2200" err="1">
                <a:solidFill>
                  <a:schemeClr val="dk1"/>
                </a:solidFill>
                <a:latin typeface="Poppins"/>
                <a:ea typeface="Inter"/>
                <a:cs typeface="Poppins"/>
                <a:sym typeface="Inter"/>
              </a:rPr>
              <a:t>Gorain</a:t>
            </a:r>
            <a:r>
              <a:rPr lang="en-IN" sz="2200">
                <a:solidFill>
                  <a:schemeClr val="dk1"/>
                </a:solidFill>
                <a:latin typeface="Poppins"/>
                <a:ea typeface="Inter"/>
                <a:cs typeface="Poppins"/>
                <a:sym typeface="Inter"/>
              </a:rPr>
              <a:t>                                   CB.EN.U4AIE21065</a:t>
            </a:r>
            <a:endParaRPr lang="en-IN" sz="2200">
              <a:solidFill>
                <a:schemeClr val="dk1"/>
              </a:solidFill>
              <a:latin typeface="Poppins"/>
              <a:ea typeface="Inter"/>
              <a:cs typeface="Poppins"/>
            </a:endParaRPr>
          </a:p>
          <a:p>
            <a:pPr marL="0" lvl="0" indent="0" algn="just" rtl="0">
              <a:lnSpc>
                <a:spcPct val="115000"/>
              </a:lnSpc>
              <a:spcBef>
                <a:spcPts val="0"/>
              </a:spcBef>
              <a:spcAft>
                <a:spcPts val="1000"/>
              </a:spcAft>
              <a:buNone/>
            </a:pPr>
            <a:r>
              <a:rPr lang="en-IN" sz="2200">
                <a:solidFill>
                  <a:schemeClr val="dk1"/>
                </a:solidFill>
                <a:latin typeface="Poppins" panose="00000500000000000000" pitchFamily="2" charset="0"/>
                <a:ea typeface="Inter"/>
                <a:cs typeface="Poppins" panose="00000500000000000000" pitchFamily="2" charset="0"/>
                <a:sym typeface="Inter"/>
              </a:rPr>
              <a:t>Vikhyat Bansal                                 CB.EN.U4AIE21076</a:t>
            </a:r>
          </a:p>
          <a:p>
            <a:pPr algn="just">
              <a:lnSpc>
                <a:spcPct val="115000"/>
              </a:lnSpc>
              <a:spcAft>
                <a:spcPts val="1000"/>
              </a:spcAft>
            </a:pPr>
            <a:r>
              <a:rPr lang="en-IN" sz="2200">
                <a:solidFill>
                  <a:schemeClr val="dk1"/>
                </a:solidFill>
                <a:latin typeface="Poppins"/>
                <a:ea typeface="Inter"/>
                <a:cs typeface="Poppins"/>
              </a:rPr>
              <a:t>Dr </a:t>
            </a:r>
            <a:r>
              <a:rPr lang="en-IN" sz="2200" err="1">
                <a:solidFill>
                  <a:schemeClr val="dk1"/>
                </a:solidFill>
                <a:latin typeface="Poppins"/>
                <a:ea typeface="Inter"/>
                <a:cs typeface="Poppins"/>
              </a:rPr>
              <a:t>Kritesh</a:t>
            </a:r>
            <a:r>
              <a:rPr lang="en-IN" sz="2200">
                <a:solidFill>
                  <a:schemeClr val="dk1"/>
                </a:solidFill>
                <a:latin typeface="Poppins"/>
                <a:ea typeface="Inter"/>
                <a:cs typeface="Poppins"/>
              </a:rPr>
              <a:t> Gupta                                 Guide Faculty</a:t>
            </a:r>
            <a:endParaRPr lang="en-IN" sz="2200">
              <a:solidFill>
                <a:schemeClr val="dk1"/>
              </a:solidFill>
              <a:latin typeface="Poppins" panose="00000500000000000000" pitchFamily="2" charset="0"/>
              <a:ea typeface="Inter"/>
              <a:cs typeface="Poppins" panose="00000500000000000000" pitchFamily="2" charset="0"/>
            </a:endParaRPr>
          </a:p>
        </p:txBody>
      </p:sp>
      <p:sp>
        <p:nvSpPr>
          <p:cNvPr id="3" name="TextBox 2">
            <a:extLst>
              <a:ext uri="{FF2B5EF4-FFF2-40B4-BE49-F238E27FC236}">
                <a16:creationId xmlns:a16="http://schemas.microsoft.com/office/drawing/2014/main" id="{8E4D68CF-5771-B1A9-372E-0D3F42EF1631}"/>
              </a:ext>
            </a:extLst>
          </p:cNvPr>
          <p:cNvSpPr txBox="1"/>
          <p:nvPr/>
        </p:nvSpPr>
        <p:spPr>
          <a:xfrm>
            <a:off x="8107153" y="4271955"/>
            <a:ext cx="24842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2"/>
          <p:cNvSpPr txBox="1">
            <a:spLocks noGrp="1"/>
          </p:cNvSpPr>
          <p:nvPr>
            <p:ph type="title"/>
          </p:nvPr>
        </p:nvSpPr>
        <p:spPr>
          <a:xfrm>
            <a:off x="1821961" y="2124600"/>
            <a:ext cx="5500077" cy="894300"/>
          </a:xfrm>
          <a:prstGeom prst="rect">
            <a:avLst/>
          </a:prstGeom>
        </p:spPr>
        <p:txBody>
          <a:bodyPr spcFirstLastPara="1" wrap="square" lIns="91425" tIns="91425" rIns="91425" bIns="91425" anchor="t" anchorCtr="0">
            <a:noAutofit/>
          </a:bodyPr>
          <a:lstStyle/>
          <a:p>
            <a:pPr algn="just"/>
            <a:r>
              <a:rPr lang="en"/>
              <a:t> Methodology</a:t>
            </a:r>
            <a:endParaRPr lang="en-US"/>
          </a:p>
        </p:txBody>
      </p:sp>
      <p:pic>
        <p:nvPicPr>
          <p:cNvPr id="221" name="Google Shape;221;p32"/>
          <p:cNvPicPr preferRelativeResize="0"/>
          <p:nvPr/>
        </p:nvPicPr>
        <p:blipFill>
          <a:blip r:embed="rId3">
            <a:alphaModFix/>
          </a:blip>
          <a:stretch>
            <a:fillRect/>
          </a:stretch>
        </p:blipFill>
        <p:spPr>
          <a:xfrm rot="-3812036">
            <a:off x="6567713" y="3054150"/>
            <a:ext cx="2576275" cy="2089349"/>
          </a:xfrm>
          <a:prstGeom prst="rect">
            <a:avLst/>
          </a:prstGeom>
          <a:noFill/>
          <a:ln>
            <a:noFill/>
          </a:ln>
        </p:spPr>
      </p:pic>
      <p:pic>
        <p:nvPicPr>
          <p:cNvPr id="222" name="Google Shape;222;p32"/>
          <p:cNvPicPr preferRelativeResize="0"/>
          <p:nvPr/>
        </p:nvPicPr>
        <p:blipFill>
          <a:blip r:embed="rId4">
            <a:alphaModFix/>
          </a:blip>
          <a:stretch>
            <a:fillRect/>
          </a:stretch>
        </p:blipFill>
        <p:spPr>
          <a:xfrm rot="2077214">
            <a:off x="-442465" y="3133325"/>
            <a:ext cx="2113500" cy="2504519"/>
          </a:xfrm>
          <a:prstGeom prst="rect">
            <a:avLst/>
          </a:prstGeom>
          <a:noFill/>
          <a:ln>
            <a:noFill/>
          </a:ln>
        </p:spPr>
      </p:pic>
      <p:sp>
        <p:nvSpPr>
          <p:cNvPr id="7" name="TextBox 6">
            <a:extLst>
              <a:ext uri="{FF2B5EF4-FFF2-40B4-BE49-F238E27FC236}">
                <a16:creationId xmlns:a16="http://schemas.microsoft.com/office/drawing/2014/main" id="{ECE08C33-41E2-3F2E-B8AC-4C53B9FDAC06}"/>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20</a:t>
            </a:r>
          </a:p>
        </p:txBody>
      </p:sp>
    </p:spTree>
    <p:extLst>
      <p:ext uri="{BB962C8B-B14F-4D97-AF65-F5344CB8AC3E}">
        <p14:creationId xmlns:p14="http://schemas.microsoft.com/office/powerpoint/2010/main" val="2805526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7E347-7568-7465-855F-E9116D7C10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1A347E-DC89-E426-42E4-87B063D72FD2}"/>
              </a:ext>
            </a:extLst>
          </p:cNvPr>
          <p:cNvSpPr>
            <a:spLocks noGrp="1"/>
          </p:cNvSpPr>
          <p:nvPr>
            <p:ph type="title"/>
          </p:nvPr>
        </p:nvSpPr>
        <p:spPr/>
        <p:txBody>
          <a:bodyPr/>
          <a:lstStyle/>
          <a:p>
            <a:r>
              <a:rPr lang="en-US"/>
              <a:t>Data Preparation</a:t>
            </a:r>
          </a:p>
        </p:txBody>
      </p:sp>
      <p:sp>
        <p:nvSpPr>
          <p:cNvPr id="5" name="Subtitle 4">
            <a:extLst>
              <a:ext uri="{FF2B5EF4-FFF2-40B4-BE49-F238E27FC236}">
                <a16:creationId xmlns:a16="http://schemas.microsoft.com/office/drawing/2014/main" id="{1BD67FB5-5CCD-F778-0F76-850ED232D1FC}"/>
              </a:ext>
            </a:extLst>
          </p:cNvPr>
          <p:cNvSpPr>
            <a:spLocks noGrp="1"/>
          </p:cNvSpPr>
          <p:nvPr>
            <p:ph type="subTitle" idx="2"/>
          </p:nvPr>
        </p:nvSpPr>
        <p:spPr>
          <a:xfrm>
            <a:off x="719756" y="1191505"/>
            <a:ext cx="7704180" cy="3342300"/>
          </a:xfrm>
        </p:spPr>
        <p:txBody>
          <a:bodyPr/>
          <a:lstStyle/>
          <a:p>
            <a:pPr>
              <a:lnSpc>
                <a:spcPct val="114999"/>
              </a:lnSpc>
              <a:buFont typeface="Arial"/>
              <a:buChar char="•"/>
            </a:pPr>
            <a:r>
              <a:rPr lang="en-US" sz="1000" b="1"/>
              <a:t>The JSON file, containing abstracts in a predefined format, is processed to create a dataset in </a:t>
            </a:r>
            <a:r>
              <a:rPr lang="en-US" sz="1000" b="1" err="1"/>
              <a:t>SQuAD</a:t>
            </a:r>
            <a:r>
              <a:rPr lang="en-US" sz="1000" b="1"/>
              <a:t> format for fine-tuning the model. Q/A samples are generated for each abstract, focusing on two main types of questions: Value-Based and Temperature-Based, with the corresponding context provided for each question. Example for the same are: </a:t>
            </a:r>
          </a:p>
          <a:p>
            <a:pPr>
              <a:lnSpc>
                <a:spcPct val="114999"/>
              </a:lnSpc>
              <a:buFont typeface="Arial"/>
              <a:buChar char="•"/>
            </a:pPr>
            <a:endParaRPr lang="en-US" sz="1000" b="1" i="1" u="sng"/>
          </a:p>
          <a:p>
            <a:pPr>
              <a:lnSpc>
                <a:spcPct val="114999"/>
              </a:lnSpc>
              <a:buFont typeface="Arial"/>
              <a:buChar char="•"/>
            </a:pPr>
            <a:r>
              <a:rPr lang="en-US" sz="1000" b="1" i="1" u="sng"/>
              <a:t>Context</a:t>
            </a:r>
            <a:r>
              <a:rPr lang="en-IN" sz="1000">
                <a:solidFill>
                  <a:srgbClr val="C789D6"/>
                </a:solidFill>
                <a:latin typeface="Consolas"/>
              </a:rPr>
              <a:t> </a:t>
            </a:r>
            <a:r>
              <a:rPr lang="en-IN" sz="1000" b="0">
                <a:solidFill>
                  <a:schemeClr val="accent3">
                    <a:lumMod val="75000"/>
                  </a:schemeClr>
                </a:solidFill>
                <a:effectLst/>
                <a:latin typeface="Consolas"/>
              </a:rPr>
              <a:t>{"alloys":[{"name":"Ti40Nb15Mo30(</a:t>
            </a:r>
            <a:r>
              <a:rPr lang="en-IN" sz="1000" b="0" err="1">
                <a:solidFill>
                  <a:schemeClr val="accent3">
                    <a:lumMod val="75000"/>
                  </a:schemeClr>
                </a:solidFill>
                <a:effectLst/>
                <a:latin typeface="Consolas"/>
              </a:rPr>
              <a:t>NbC</a:t>
            </a:r>
            <a:r>
              <a:rPr lang="en-IN" sz="1000" b="0">
                <a:solidFill>
                  <a:schemeClr val="accent3">
                    <a:lumMod val="75000"/>
                  </a:schemeClr>
                </a:solidFill>
                <a:effectLst/>
                <a:latin typeface="Consolas"/>
              </a:rPr>
              <a:t>)15","composition":{"Ti":40,"Nb":15,"Mo":30,"C":15},"</a:t>
            </a:r>
            <a:r>
              <a:rPr lang="en-IN" sz="1000" b="0" err="1">
                <a:solidFill>
                  <a:schemeClr val="accent3">
                    <a:lumMod val="75000"/>
                  </a:schemeClr>
                </a:solidFill>
                <a:effectLst/>
                <a:latin typeface="Consolas"/>
              </a:rPr>
              <a:t>performance_properties</a:t>
            </a:r>
            <a:r>
              <a:rPr lang="en-IN" sz="1000" b="0">
                <a:solidFill>
                  <a:schemeClr val="accent3">
                    <a:lumMod val="75000"/>
                  </a:schemeClr>
                </a:solidFill>
                <a:effectLst/>
                <a:latin typeface="Consolas"/>
              </a:rPr>
              <a:t>":{"</a:t>
            </a:r>
            <a:r>
              <a:rPr lang="en-IN" sz="1000" b="0" err="1">
                <a:solidFill>
                  <a:schemeClr val="accent3">
                    <a:lumMod val="75000"/>
                  </a:schemeClr>
                </a:solidFill>
                <a:effectLst/>
                <a:latin typeface="Consolas"/>
              </a:rPr>
              <a:t>specific_yield_strength</a:t>
            </a:r>
            <a:r>
              <a:rPr lang="en-IN" sz="1000" b="0">
                <a:solidFill>
                  <a:schemeClr val="accent3">
                    <a:lumMod val="75000"/>
                  </a:schemeClr>
                </a:solidFill>
                <a:effectLst/>
                <a:latin typeface="Consolas"/>
              </a:rPr>
              <a:t>":{"</a:t>
            </a:r>
            <a:r>
              <a:rPr lang="en-IN" sz="1000" b="0" err="1">
                <a:solidFill>
                  <a:schemeClr val="accent3">
                    <a:lumMod val="75000"/>
                  </a:schemeClr>
                </a:solidFill>
                <a:effectLst/>
                <a:latin typeface="Consolas"/>
              </a:rPr>
              <a:t>type":"strength","measurements</a:t>
            </a:r>
            <a:r>
              <a:rPr lang="en-IN" sz="1000" b="0">
                <a:solidFill>
                  <a:schemeClr val="accent3">
                    <a:lumMod val="75000"/>
                  </a:schemeClr>
                </a:solidFill>
                <a:effectLst/>
                <a:latin typeface="Consolas"/>
              </a:rPr>
              <a:t>":[{"temperature":"800 °C","value":243,"unit":"MPa g⁻¹ cm³"},{"temperature":"1000 °C","value":127,"unit":"MPa g⁻¹ cm³"}]}},"</a:t>
            </a:r>
            <a:r>
              <a:rPr lang="en-IN" sz="1000" b="0" err="1">
                <a:solidFill>
                  <a:schemeClr val="accent3">
                    <a:lumMod val="75000"/>
                  </a:schemeClr>
                </a:solidFill>
                <a:effectLst/>
                <a:latin typeface="Consolas"/>
              </a:rPr>
              <a:t>material_conditions</a:t>
            </a:r>
            <a:r>
              <a:rPr lang="en-IN" sz="1000" b="0">
                <a:solidFill>
                  <a:schemeClr val="accent3">
                    <a:lumMod val="75000"/>
                  </a:schemeClr>
                </a:solidFill>
                <a:effectLst/>
                <a:latin typeface="Consolas"/>
              </a:rPr>
              <a:t>":{"</a:t>
            </a:r>
            <a:r>
              <a:rPr lang="en-IN" sz="1000" b="0" err="1">
                <a:solidFill>
                  <a:schemeClr val="accent3">
                    <a:lumMod val="75000"/>
                  </a:schemeClr>
                </a:solidFill>
                <a:effectLst/>
                <a:latin typeface="Consolas"/>
              </a:rPr>
              <a:t>equilibrium_conditions":"High-temperature</a:t>
            </a:r>
            <a:r>
              <a:rPr lang="en-IN" sz="1000" b="0">
                <a:solidFill>
                  <a:schemeClr val="accent3">
                    <a:lumMod val="75000"/>
                  </a:schemeClr>
                </a:solidFill>
                <a:effectLst/>
                <a:latin typeface="Consolas"/>
              </a:rPr>
              <a:t> processing","single_or_multiphase":"Multiphase","phase_type":"bcc solid-solution phase and </a:t>
            </a:r>
            <a:r>
              <a:rPr lang="en-IN" sz="1000" b="0" err="1">
                <a:solidFill>
                  <a:schemeClr val="accent3">
                    <a:lumMod val="75000"/>
                  </a:schemeClr>
                </a:solidFill>
                <a:effectLst/>
                <a:latin typeface="Consolas"/>
              </a:rPr>
              <a:t>fcc</a:t>
            </a:r>
            <a:r>
              <a:rPr lang="en-IN" sz="1000" b="0">
                <a:solidFill>
                  <a:schemeClr val="accent3">
                    <a:lumMod val="75000"/>
                  </a:schemeClr>
                </a:solidFill>
                <a:effectLst/>
                <a:latin typeface="Consolas"/>
              </a:rPr>
              <a:t> ceramic reinforcement phase"},"doi":"10.1016/j.jallcom.2024.123456"}]}</a:t>
            </a:r>
            <a:endParaRPr lang="en-US" sz="1000" b="1">
              <a:solidFill>
                <a:schemeClr val="accent3">
                  <a:lumMod val="75000"/>
                </a:schemeClr>
              </a:solidFill>
              <a:effectLst/>
              <a:latin typeface="Consolas"/>
            </a:endParaRPr>
          </a:p>
          <a:p>
            <a:pPr>
              <a:lnSpc>
                <a:spcPct val="114999"/>
              </a:lnSpc>
              <a:buFont typeface="Arial"/>
              <a:buChar char="•"/>
            </a:pPr>
            <a:r>
              <a:rPr lang="en-US" sz="1000" b="1"/>
              <a:t>Value Based Q </a:t>
            </a:r>
            <a:br>
              <a:rPr lang="en-US" sz="1000" b="1"/>
            </a:br>
            <a:r>
              <a:rPr lang="en-US" sz="1100" b="0">
                <a:solidFill>
                  <a:srgbClr val="C789D6"/>
                </a:solidFill>
                <a:effectLst/>
                <a:latin typeface="Consolas" panose="020B0609020204030204" pitchFamily="49" charset="0"/>
              </a:rPr>
              <a:t>Could you provide the specific yield strength measurement for Ti40Nb15Mo30(</a:t>
            </a:r>
            <a:r>
              <a:rPr lang="en-US" sz="1100" b="0" err="1">
                <a:solidFill>
                  <a:srgbClr val="C789D6"/>
                </a:solidFill>
                <a:effectLst/>
                <a:latin typeface="Consolas" panose="020B0609020204030204" pitchFamily="49" charset="0"/>
              </a:rPr>
              <a:t>NbC</a:t>
            </a:r>
            <a:r>
              <a:rPr lang="en-US" sz="1100" b="0">
                <a:solidFill>
                  <a:srgbClr val="C789D6"/>
                </a:solidFill>
                <a:effectLst/>
                <a:latin typeface="Consolas" panose="020B0609020204030204" pitchFamily="49" charset="0"/>
              </a:rPr>
              <a:t>)15 at 800 </a:t>
            </a:r>
            <a:r>
              <a:rPr lang="en-US" sz="1100" b="0">
                <a:solidFill>
                  <a:srgbClr val="F78C6C"/>
                </a:solidFill>
                <a:effectLst/>
                <a:latin typeface="Consolas" panose="020B0609020204030204" pitchFamily="49" charset="0"/>
              </a:rPr>
              <a:t>\u00b0</a:t>
            </a:r>
            <a:r>
              <a:rPr lang="en-US" sz="1100" b="0">
                <a:solidFill>
                  <a:srgbClr val="C789D6"/>
                </a:solidFill>
                <a:effectLst/>
                <a:latin typeface="Consolas" panose="020B0609020204030204" pitchFamily="49" charset="0"/>
              </a:rPr>
              <a:t>C?</a:t>
            </a:r>
            <a:br>
              <a:rPr lang="en-US" sz="1000" b="1"/>
            </a:br>
            <a:r>
              <a:rPr lang="en-US" sz="1000" b="1"/>
              <a:t>Temperature Based Q</a:t>
            </a:r>
          </a:p>
          <a:p>
            <a:pPr>
              <a:lnSpc>
                <a:spcPts val="1650"/>
              </a:lnSpc>
            </a:pPr>
            <a:r>
              <a:rPr lang="en-US" sz="1000" b="1">
                <a:solidFill>
                  <a:srgbClr val="D6DEEB"/>
                </a:solidFill>
                <a:effectLst/>
                <a:latin typeface="Consolas"/>
              </a:rPr>
              <a:t>     </a:t>
            </a:r>
            <a:r>
              <a:rPr lang="en-US" sz="1000" b="0">
                <a:solidFill>
                  <a:srgbClr val="C789D6"/>
                </a:solidFill>
                <a:effectLst/>
                <a:latin typeface="Consolas" panose="020B0609020204030204" pitchFamily="49" charset="0"/>
              </a:rPr>
              <a:t>What temperature conditions were used to measure the specific yield strength of 243 MPa g</a:t>
            </a:r>
            <a:r>
              <a:rPr lang="en-US" sz="1000" b="0">
                <a:solidFill>
                  <a:srgbClr val="F78C6C"/>
                </a:solidFill>
                <a:effectLst/>
                <a:latin typeface="Consolas" panose="020B0609020204030204" pitchFamily="49" charset="0"/>
              </a:rPr>
              <a:t>\u2212</a:t>
            </a:r>
            <a:r>
              <a:rPr lang="en-US" sz="1000" b="0">
                <a:solidFill>
                  <a:srgbClr val="C789D6"/>
                </a:solidFill>
                <a:effectLst/>
                <a:latin typeface="Consolas" panose="020B0609020204030204" pitchFamily="49" charset="0"/>
              </a:rPr>
              <a:t>1 cm3</a:t>
            </a:r>
            <a:br>
              <a:rPr lang="en-US" sz="1000" b="0">
                <a:solidFill>
                  <a:srgbClr val="C789D6"/>
                </a:solidFill>
                <a:effectLst/>
                <a:latin typeface="Consolas" panose="020B0609020204030204" pitchFamily="49" charset="0"/>
              </a:rPr>
            </a:br>
            <a:r>
              <a:rPr lang="en-US" sz="1000" b="0">
                <a:solidFill>
                  <a:srgbClr val="C789D6"/>
                </a:solidFill>
                <a:effectLst/>
                <a:latin typeface="Consolas" panose="020B0609020204030204" pitchFamily="49" charset="0"/>
              </a:rPr>
              <a:t>in Ti40Nb15Mo30(</a:t>
            </a:r>
            <a:r>
              <a:rPr lang="en-US" sz="1000" b="0" err="1">
                <a:solidFill>
                  <a:srgbClr val="C789D6"/>
                </a:solidFill>
                <a:effectLst/>
                <a:latin typeface="Consolas" panose="020B0609020204030204" pitchFamily="49" charset="0"/>
              </a:rPr>
              <a:t>NbC</a:t>
            </a:r>
            <a:r>
              <a:rPr lang="en-US" sz="1000" b="0">
                <a:solidFill>
                  <a:srgbClr val="C789D6"/>
                </a:solidFill>
                <a:effectLst/>
                <a:latin typeface="Consolas" panose="020B0609020204030204" pitchFamily="49" charset="0"/>
              </a:rPr>
              <a:t>)15?</a:t>
            </a:r>
            <a:br>
              <a:rPr lang="en-US" sz="1000" b="0">
                <a:solidFill>
                  <a:srgbClr val="C789D6"/>
                </a:solidFill>
                <a:effectLst/>
                <a:latin typeface="Consolas" panose="020B0609020204030204" pitchFamily="49" charset="0"/>
              </a:rPr>
            </a:br>
            <a:endParaRPr lang="en-US" sz="1000" b="0">
              <a:solidFill>
                <a:srgbClr val="D6DEEB"/>
              </a:solidFill>
              <a:effectLst/>
              <a:latin typeface="Consolas" panose="020B0609020204030204" pitchFamily="49" charset="0"/>
            </a:endParaRPr>
          </a:p>
          <a:p>
            <a:pPr marL="139700" indent="0">
              <a:lnSpc>
                <a:spcPct val="114999"/>
              </a:lnSpc>
            </a:pPr>
            <a:br>
              <a:rPr lang="en-IN" sz="1000">
                <a:solidFill>
                  <a:schemeClr val="accent3">
                    <a:lumMod val="75000"/>
                  </a:schemeClr>
                </a:solidFill>
                <a:latin typeface="Consolas"/>
              </a:rPr>
            </a:br>
            <a:endParaRPr lang="en-US" sz="1000" b="0">
              <a:solidFill>
                <a:srgbClr val="D6DEEB"/>
              </a:solidFill>
              <a:effectLst/>
              <a:latin typeface="Consolas"/>
            </a:endParaRPr>
          </a:p>
        </p:txBody>
      </p:sp>
      <p:sp>
        <p:nvSpPr>
          <p:cNvPr id="4" name="TextBox 3">
            <a:extLst>
              <a:ext uri="{FF2B5EF4-FFF2-40B4-BE49-F238E27FC236}">
                <a16:creationId xmlns:a16="http://schemas.microsoft.com/office/drawing/2014/main" id="{8C10ED8F-4301-E883-4386-56D0D5B888EB}"/>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21</a:t>
            </a:r>
          </a:p>
        </p:txBody>
      </p:sp>
      <p:sp>
        <p:nvSpPr>
          <p:cNvPr id="6" name="TextBox 5">
            <a:extLst>
              <a:ext uri="{FF2B5EF4-FFF2-40B4-BE49-F238E27FC236}">
                <a16:creationId xmlns:a16="http://schemas.microsoft.com/office/drawing/2014/main" id="{8E35FCD9-4548-D540-FD5B-1E701D8DF341}"/>
              </a:ext>
            </a:extLst>
          </p:cNvPr>
          <p:cNvSpPr txBox="1"/>
          <p:nvPr/>
        </p:nvSpPr>
        <p:spPr>
          <a:xfrm>
            <a:off x="1625435" y="282038"/>
            <a:ext cx="2743199" cy="3657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cxnSp>
        <p:nvCxnSpPr>
          <p:cNvPr id="3" name="Connector: Curved 2">
            <a:extLst>
              <a:ext uri="{FF2B5EF4-FFF2-40B4-BE49-F238E27FC236}">
                <a16:creationId xmlns:a16="http://schemas.microsoft.com/office/drawing/2014/main" id="{A5C61A3F-F6AC-2146-3AA0-BAE0E960AE3D}"/>
              </a:ext>
            </a:extLst>
          </p:cNvPr>
          <p:cNvCxnSpPr/>
          <p:nvPr/>
        </p:nvCxnSpPr>
        <p:spPr>
          <a:xfrm>
            <a:off x="868384" y="-81642"/>
            <a:ext cx="1276596" cy="1365660"/>
          </a:xfrm>
          <a:prstGeom prst="curvedConnector3">
            <a:avLst/>
          </a:prstGeom>
          <a:ln w="28575">
            <a:tailEnd type="triangle"/>
          </a:ln>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802E69FD-4B56-1639-6662-ECCEEDD80823}"/>
              </a:ext>
            </a:extLst>
          </p:cNvPr>
          <p:cNvSpPr txBox="1"/>
          <p:nvPr/>
        </p:nvSpPr>
        <p:spPr>
          <a:xfrm>
            <a:off x="540545" y="462045"/>
            <a:ext cx="1086156" cy="52322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a:solidFill>
                  <a:srgbClr val="FF0000"/>
                </a:solidFill>
                <a:latin typeface="Nyala"/>
              </a:rPr>
              <a:t>Output of Phase-1</a:t>
            </a:r>
          </a:p>
        </p:txBody>
      </p:sp>
    </p:spTree>
    <p:extLst>
      <p:ext uri="{BB962C8B-B14F-4D97-AF65-F5344CB8AC3E}">
        <p14:creationId xmlns:p14="http://schemas.microsoft.com/office/powerpoint/2010/main" val="19163179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2272750-B081-390E-2DE1-91AB4C971E97}"/>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22</a:t>
            </a:r>
          </a:p>
        </p:txBody>
      </p:sp>
      <p:pic>
        <p:nvPicPr>
          <p:cNvPr id="5" name="Picture 4">
            <a:extLst>
              <a:ext uri="{FF2B5EF4-FFF2-40B4-BE49-F238E27FC236}">
                <a16:creationId xmlns:a16="http://schemas.microsoft.com/office/drawing/2014/main" id="{E415C321-EC17-0938-FF8B-6DB060797AC2}"/>
              </a:ext>
            </a:extLst>
          </p:cNvPr>
          <p:cNvPicPr>
            <a:picLocks noChangeAspect="1"/>
          </p:cNvPicPr>
          <p:nvPr/>
        </p:nvPicPr>
        <p:blipFill>
          <a:blip r:embed="rId2"/>
          <a:stretch>
            <a:fillRect/>
          </a:stretch>
        </p:blipFill>
        <p:spPr>
          <a:xfrm>
            <a:off x="769620" y="536513"/>
            <a:ext cx="7604760" cy="4070473"/>
          </a:xfrm>
          <a:prstGeom prst="rect">
            <a:avLst/>
          </a:prstGeom>
        </p:spPr>
      </p:pic>
    </p:spTree>
    <p:extLst>
      <p:ext uri="{BB962C8B-B14F-4D97-AF65-F5344CB8AC3E}">
        <p14:creationId xmlns:p14="http://schemas.microsoft.com/office/powerpoint/2010/main" val="25281208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8AF33-E0B5-E64A-67D9-56CE84D6EA45}"/>
              </a:ext>
            </a:extLst>
          </p:cNvPr>
          <p:cNvSpPr>
            <a:spLocks noGrp="1"/>
          </p:cNvSpPr>
          <p:nvPr>
            <p:ph type="title"/>
          </p:nvPr>
        </p:nvSpPr>
        <p:spPr>
          <a:xfrm>
            <a:off x="720000" y="337351"/>
            <a:ext cx="7704000" cy="572700"/>
          </a:xfrm>
        </p:spPr>
        <p:txBody>
          <a:bodyPr/>
          <a:lstStyle/>
          <a:p>
            <a:r>
              <a:rPr lang="en-US"/>
              <a:t>Fine-Tuning LLM</a:t>
            </a:r>
          </a:p>
        </p:txBody>
      </p:sp>
      <p:sp>
        <p:nvSpPr>
          <p:cNvPr id="5" name="Subtitle 4">
            <a:extLst>
              <a:ext uri="{FF2B5EF4-FFF2-40B4-BE49-F238E27FC236}">
                <a16:creationId xmlns:a16="http://schemas.microsoft.com/office/drawing/2014/main" id="{DED5A84C-348D-3A0F-A39C-44361FE79FC8}"/>
              </a:ext>
            </a:extLst>
          </p:cNvPr>
          <p:cNvSpPr>
            <a:spLocks noGrp="1"/>
          </p:cNvSpPr>
          <p:nvPr>
            <p:ph type="subTitle" idx="2"/>
          </p:nvPr>
        </p:nvSpPr>
        <p:spPr>
          <a:xfrm>
            <a:off x="719756" y="1021550"/>
            <a:ext cx="7763556" cy="3342300"/>
          </a:xfrm>
        </p:spPr>
        <p:txBody>
          <a:bodyPr/>
          <a:lstStyle/>
          <a:p>
            <a:pPr marL="139700" indent="0" algn="ctr">
              <a:lnSpc>
                <a:spcPct val="114999"/>
              </a:lnSpc>
            </a:pPr>
            <a:r>
              <a:rPr lang="en-US"/>
              <a:t>We use the generated </a:t>
            </a:r>
            <a:r>
              <a:rPr lang="en-US" err="1"/>
              <a:t>QnA</a:t>
            </a:r>
            <a:r>
              <a:rPr lang="en-US"/>
              <a:t> Dataset to fine-tuned pre-trained Large Language Models (T5, </a:t>
            </a:r>
            <a:r>
              <a:rPr lang="en-US" err="1"/>
              <a:t>RoBERTa</a:t>
            </a:r>
            <a:r>
              <a:rPr lang="en-US"/>
              <a:t>).</a:t>
            </a:r>
            <a:endParaRPr lang="en-US" b="1"/>
          </a:p>
        </p:txBody>
      </p:sp>
      <p:sp>
        <p:nvSpPr>
          <p:cNvPr id="4" name="TextBox 3">
            <a:extLst>
              <a:ext uri="{FF2B5EF4-FFF2-40B4-BE49-F238E27FC236}">
                <a16:creationId xmlns:a16="http://schemas.microsoft.com/office/drawing/2014/main" id="{65B2404E-8339-4DA0-EE47-E0E2BAE685A8}"/>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23</a:t>
            </a:r>
          </a:p>
        </p:txBody>
      </p:sp>
      <p:graphicFrame>
        <p:nvGraphicFramePr>
          <p:cNvPr id="3" name="Table 2">
            <a:extLst>
              <a:ext uri="{FF2B5EF4-FFF2-40B4-BE49-F238E27FC236}">
                <a16:creationId xmlns:a16="http://schemas.microsoft.com/office/drawing/2014/main" id="{9615C746-88A1-25F6-7A71-E11F66DBE60B}"/>
              </a:ext>
            </a:extLst>
          </p:cNvPr>
          <p:cNvGraphicFramePr>
            <a:graphicFrameLocks noGrp="1"/>
          </p:cNvGraphicFramePr>
          <p:nvPr>
            <p:extLst>
              <p:ext uri="{D42A27DB-BD31-4B8C-83A1-F6EECF244321}">
                <p14:modId xmlns:p14="http://schemas.microsoft.com/office/powerpoint/2010/main" val="2870120698"/>
              </p:ext>
            </p:extLst>
          </p:nvPr>
        </p:nvGraphicFramePr>
        <p:xfrm>
          <a:off x="720331" y="1788222"/>
          <a:ext cx="7760570" cy="2847833"/>
        </p:xfrm>
        <a:graphic>
          <a:graphicData uri="http://schemas.openxmlformats.org/drawingml/2006/table">
            <a:tbl>
              <a:tblPr firstRow="1" bandRow="1">
                <a:tableStyleId>{C4D612F1-09ED-4C33-879A-755D4044D4A4}</a:tableStyleId>
              </a:tblPr>
              <a:tblGrid>
                <a:gridCol w="3880285">
                  <a:extLst>
                    <a:ext uri="{9D8B030D-6E8A-4147-A177-3AD203B41FA5}">
                      <a16:colId xmlns:a16="http://schemas.microsoft.com/office/drawing/2014/main" val="3929387461"/>
                    </a:ext>
                  </a:extLst>
                </a:gridCol>
                <a:gridCol w="3880285">
                  <a:extLst>
                    <a:ext uri="{9D8B030D-6E8A-4147-A177-3AD203B41FA5}">
                      <a16:colId xmlns:a16="http://schemas.microsoft.com/office/drawing/2014/main" val="3303592703"/>
                    </a:ext>
                  </a:extLst>
                </a:gridCol>
              </a:tblGrid>
              <a:tr h="284874">
                <a:tc>
                  <a:txBody>
                    <a:bodyPr/>
                    <a:lstStyle/>
                    <a:p>
                      <a:pPr algn="ctr"/>
                      <a:r>
                        <a:rPr lang="en-US" b="1"/>
                        <a:t>T5</a:t>
                      </a:r>
                    </a:p>
                  </a:txBody>
                  <a:tcPr/>
                </a:tc>
                <a:tc>
                  <a:txBody>
                    <a:bodyPr/>
                    <a:lstStyle/>
                    <a:p>
                      <a:pPr lvl="0" algn="ctr">
                        <a:lnSpc>
                          <a:spcPct val="100000"/>
                        </a:lnSpc>
                        <a:spcBef>
                          <a:spcPts val="0"/>
                        </a:spcBef>
                        <a:spcAft>
                          <a:spcPts val="0"/>
                        </a:spcAft>
                        <a:buNone/>
                      </a:pPr>
                      <a:r>
                        <a:rPr lang="en-US" b="1" err="1"/>
                        <a:t>RoBERTa</a:t>
                      </a:r>
                      <a:endParaRPr lang="en-US" err="1"/>
                    </a:p>
                  </a:txBody>
                  <a:tcPr/>
                </a:tc>
                <a:extLst>
                  <a:ext uri="{0D108BD9-81ED-4DB2-BD59-A6C34878D82A}">
                    <a16:rowId xmlns:a16="http://schemas.microsoft.com/office/drawing/2014/main" val="2954279704"/>
                  </a:ext>
                </a:extLst>
              </a:tr>
              <a:tr h="2543033">
                <a:tc>
                  <a:txBody>
                    <a:bodyPr/>
                    <a:lstStyle/>
                    <a:p>
                      <a:pPr marL="285750" lvl="0" indent="-285750" algn="l">
                        <a:lnSpc>
                          <a:spcPct val="100000"/>
                        </a:lnSpc>
                        <a:spcBef>
                          <a:spcPts val="0"/>
                        </a:spcBef>
                        <a:spcAft>
                          <a:spcPts val="0"/>
                        </a:spcAft>
                        <a:buFont typeface="Arial"/>
                        <a:buChar char="•"/>
                      </a:pPr>
                      <a:r>
                        <a:rPr lang="en-US" sz="1400" b="1" i="0" u="none" strike="noStrike" noProof="0">
                          <a:latin typeface="Arial"/>
                        </a:rPr>
                        <a:t>Developed by</a:t>
                      </a:r>
                      <a:r>
                        <a:rPr lang="en-US" sz="1400" b="0" i="0" u="none" strike="noStrike" noProof="0">
                          <a:latin typeface="Arial"/>
                        </a:rPr>
                        <a:t>: Google Research</a:t>
                      </a:r>
                      <a:endParaRPr lang="en-US"/>
                    </a:p>
                    <a:p>
                      <a:pPr marL="285750" lvl="0" indent="-285750" algn="l">
                        <a:lnSpc>
                          <a:spcPct val="100000"/>
                        </a:lnSpc>
                        <a:spcBef>
                          <a:spcPts val="0"/>
                        </a:spcBef>
                        <a:spcAft>
                          <a:spcPts val="0"/>
                        </a:spcAft>
                        <a:buFont typeface="Arial"/>
                        <a:buChar char="•"/>
                      </a:pPr>
                      <a:r>
                        <a:rPr lang="en-US" sz="1400" b="1" i="0" u="none" strike="noStrike" noProof="0">
                          <a:latin typeface="Arial"/>
                        </a:rPr>
                        <a:t>Architecture</a:t>
                      </a:r>
                      <a:r>
                        <a:rPr lang="en-US" sz="1400" b="0" i="0" u="none" strike="noStrike" noProof="0">
                          <a:latin typeface="Arial"/>
                        </a:rPr>
                        <a:t>: Encoder-Decoder Transformer</a:t>
                      </a:r>
                      <a:endParaRPr lang="en-US"/>
                    </a:p>
                    <a:p>
                      <a:pPr marL="285750" lvl="0" indent="-285750" algn="l">
                        <a:lnSpc>
                          <a:spcPct val="100000"/>
                        </a:lnSpc>
                        <a:spcBef>
                          <a:spcPts val="0"/>
                        </a:spcBef>
                        <a:spcAft>
                          <a:spcPts val="0"/>
                        </a:spcAft>
                        <a:buFont typeface="Arial"/>
                        <a:buChar char="•"/>
                      </a:pPr>
                      <a:r>
                        <a:rPr lang="en-US" sz="1400" b="1" i="0" u="none" strike="noStrike" noProof="0"/>
                        <a:t>Trained on</a:t>
                      </a:r>
                      <a:r>
                        <a:rPr lang="en-US" sz="1400" b="0" i="0" u="none" strike="noStrike" noProof="0"/>
                        <a:t>: </a:t>
                      </a:r>
                      <a:r>
                        <a:rPr lang="en-US" sz="1400" b="0" i="0" u="none" strike="noStrike" noProof="0">
                          <a:latin typeface="Arial"/>
                        </a:rPr>
                        <a:t>Colossal Clean Crawled Corpus (C4)</a:t>
                      </a:r>
                      <a:endParaRPr lang="en-US" sz="1400" b="0" i="0" u="none" strike="noStrike" noProof="0"/>
                    </a:p>
                    <a:p>
                      <a:pPr marL="285750" lvl="0" indent="-285750" algn="l">
                        <a:lnSpc>
                          <a:spcPct val="100000"/>
                        </a:lnSpc>
                        <a:spcBef>
                          <a:spcPts val="0"/>
                        </a:spcBef>
                        <a:spcAft>
                          <a:spcPts val="0"/>
                        </a:spcAft>
                        <a:buFont typeface="Arial"/>
                        <a:buChar char="•"/>
                      </a:pPr>
                      <a:endParaRPr lang="en-US" sz="1400" b="0" i="0" u="none" strike="noStrike" noProof="0">
                        <a:latin typeface="Arial"/>
                      </a:endParaRPr>
                    </a:p>
                    <a:p>
                      <a:pPr marL="0" lvl="0" indent="0" algn="l">
                        <a:lnSpc>
                          <a:spcPct val="100000"/>
                        </a:lnSpc>
                        <a:spcBef>
                          <a:spcPts val="0"/>
                        </a:spcBef>
                        <a:spcAft>
                          <a:spcPts val="0"/>
                        </a:spcAft>
                        <a:buNone/>
                      </a:pPr>
                      <a:r>
                        <a:rPr lang="en-US" sz="1400" b="1" i="0" u="none" strike="noStrike" noProof="0">
                          <a:latin typeface="Arial"/>
                        </a:rPr>
                        <a:t>Strengths</a:t>
                      </a:r>
                      <a:r>
                        <a:rPr lang="en-US" sz="1400" b="0" i="0" u="none" strike="noStrike" noProof="0">
                          <a:latin typeface="Arial"/>
                        </a:rPr>
                        <a:t>:</a:t>
                      </a:r>
                      <a:endParaRPr lang="en-US"/>
                    </a:p>
                    <a:p>
                      <a:pPr marL="285750" lvl="0" indent="-285750" algn="l">
                        <a:lnSpc>
                          <a:spcPct val="100000"/>
                        </a:lnSpc>
                        <a:spcBef>
                          <a:spcPts val="0"/>
                        </a:spcBef>
                        <a:spcAft>
                          <a:spcPts val="0"/>
                        </a:spcAft>
                        <a:buFont typeface="Arial"/>
                        <a:buChar char="•"/>
                      </a:pPr>
                      <a:r>
                        <a:rPr lang="en-US" sz="1400" b="1" i="0" u="none" strike="noStrike" noProof="0"/>
                        <a:t>Generates </a:t>
                      </a:r>
                      <a:r>
                        <a:rPr lang="en-US" sz="1400" b="0" i="0" u="none" strike="noStrike" noProof="0"/>
                        <a:t>answers (beyond extraction)</a:t>
                      </a:r>
                      <a:r>
                        <a:rPr lang="en-US" sz="1400" b="0" i="0" u="none" strike="noStrike" noProof="0">
                          <a:latin typeface="Arial"/>
                        </a:rPr>
                        <a:t>.</a:t>
                      </a:r>
                      <a:endParaRPr lang="en-US"/>
                    </a:p>
                    <a:p>
                      <a:pPr marL="285750" lvl="0" indent="-285750" algn="l">
                        <a:lnSpc>
                          <a:spcPct val="100000"/>
                        </a:lnSpc>
                        <a:spcBef>
                          <a:spcPts val="0"/>
                        </a:spcBef>
                        <a:spcAft>
                          <a:spcPts val="0"/>
                        </a:spcAft>
                        <a:buFont typeface="Arial"/>
                        <a:buChar char="•"/>
                      </a:pPr>
                      <a:r>
                        <a:rPr lang="en-US" sz="1400" b="0" i="0" u="none" strike="noStrike" noProof="0"/>
                        <a:t>Excels in </a:t>
                      </a:r>
                      <a:r>
                        <a:rPr lang="en-US" sz="1400" b="1" i="0" u="none" strike="noStrike" noProof="0"/>
                        <a:t>generative QA</a:t>
                      </a:r>
                      <a:r>
                        <a:rPr lang="en-US" sz="1400" b="0" i="0" u="none" strike="noStrike" noProof="0"/>
                        <a:t> tasks</a:t>
                      </a:r>
                      <a:r>
                        <a:rPr lang="en-US" sz="1400" b="0" i="0" u="none" strike="noStrike" noProof="0">
                          <a:latin typeface="Arial"/>
                        </a:rPr>
                        <a:t>.</a:t>
                      </a:r>
                      <a:endParaRPr lang="en-US"/>
                    </a:p>
                    <a:p>
                      <a:pPr marL="285750" lvl="0" indent="-285750" algn="l">
                        <a:lnSpc>
                          <a:spcPct val="100000"/>
                        </a:lnSpc>
                        <a:spcBef>
                          <a:spcPts val="0"/>
                        </a:spcBef>
                        <a:spcAft>
                          <a:spcPts val="0"/>
                        </a:spcAft>
                        <a:buFont typeface="Arial"/>
                        <a:buChar char="•"/>
                      </a:pPr>
                      <a:r>
                        <a:rPr lang="en-US" sz="1400" b="0" i="0" u="none" strike="noStrike" noProof="0"/>
                        <a:t>Unified text-to-text framework </a:t>
                      </a:r>
                      <a:r>
                        <a:rPr lang="en-US" sz="1400" b="1" i="0" u="none" strike="noStrike" noProof="0"/>
                        <a:t>enhances flexibility</a:t>
                      </a:r>
                      <a:r>
                        <a:rPr lang="en-US" sz="1400" b="0" i="0" u="none" strike="noStrike" noProof="0"/>
                        <a:t> across various NLP tasks.</a:t>
                      </a:r>
                      <a:endParaRPr lang="en-US" sz="1400" b="0" i="0" u="none" strike="noStrike" noProof="0">
                        <a:latin typeface="Arial"/>
                      </a:endParaRPr>
                    </a:p>
                  </a:txBody>
                  <a:tcPr/>
                </a:tc>
                <a:tc>
                  <a:txBody>
                    <a:bodyPr/>
                    <a:lstStyle/>
                    <a:p>
                      <a:pPr marL="285750" lvl="0" indent="-285750" algn="l">
                        <a:lnSpc>
                          <a:spcPct val="100000"/>
                        </a:lnSpc>
                        <a:spcBef>
                          <a:spcPts val="0"/>
                        </a:spcBef>
                        <a:spcAft>
                          <a:spcPts val="0"/>
                        </a:spcAft>
                        <a:buFont typeface="Arial"/>
                        <a:buChar char="•"/>
                      </a:pPr>
                      <a:r>
                        <a:rPr lang="en-US" sz="1400" b="1" i="0" u="none" strike="noStrike" noProof="0">
                          <a:latin typeface="Arial"/>
                        </a:rPr>
                        <a:t>Developed by</a:t>
                      </a:r>
                      <a:r>
                        <a:rPr lang="en-US" sz="1400" b="0" i="0" u="none" strike="noStrike" noProof="0">
                          <a:latin typeface="Arial"/>
                        </a:rPr>
                        <a:t>: Facebook AI (Meta)</a:t>
                      </a:r>
                      <a:endParaRPr lang="en-US"/>
                    </a:p>
                    <a:p>
                      <a:pPr marL="285750" lvl="0" indent="-285750" algn="l">
                        <a:lnSpc>
                          <a:spcPct val="100000"/>
                        </a:lnSpc>
                        <a:spcBef>
                          <a:spcPts val="0"/>
                        </a:spcBef>
                        <a:spcAft>
                          <a:spcPts val="0"/>
                        </a:spcAft>
                        <a:buFont typeface="Arial"/>
                        <a:buChar char="•"/>
                      </a:pPr>
                      <a:r>
                        <a:rPr lang="en-US" sz="1400" b="1" i="0" u="none" strike="noStrike" noProof="0">
                          <a:latin typeface="Arial"/>
                        </a:rPr>
                        <a:t>Architecture</a:t>
                      </a:r>
                      <a:r>
                        <a:rPr lang="en-US" sz="1400" b="0" i="0" u="none" strike="noStrike" noProof="0">
                          <a:latin typeface="Arial"/>
                        </a:rPr>
                        <a:t>: Transformer Encoder (Like BERT but optimized)</a:t>
                      </a:r>
                      <a:endParaRPr lang="en-US"/>
                    </a:p>
                    <a:p>
                      <a:pPr marL="285750" lvl="0" indent="-285750" algn="l">
                        <a:lnSpc>
                          <a:spcPct val="100000"/>
                        </a:lnSpc>
                        <a:spcBef>
                          <a:spcPts val="0"/>
                        </a:spcBef>
                        <a:spcAft>
                          <a:spcPts val="0"/>
                        </a:spcAft>
                        <a:buFont typeface="Arial"/>
                        <a:buChar char="•"/>
                      </a:pPr>
                      <a:r>
                        <a:rPr lang="en-US" sz="1400" b="1" i="0" u="none" strike="noStrike" noProof="0">
                          <a:latin typeface="Arial"/>
                        </a:rPr>
                        <a:t>Trained on</a:t>
                      </a:r>
                      <a:r>
                        <a:rPr lang="en-US" sz="1400" b="0" i="0" u="none" strike="noStrike" noProof="0">
                          <a:latin typeface="Arial"/>
                        </a:rPr>
                        <a:t>: </a:t>
                      </a:r>
                      <a:r>
                        <a:rPr lang="en-US" sz="1400" b="1" i="0" u="none" strike="noStrike" noProof="0">
                          <a:latin typeface="Arial"/>
                        </a:rPr>
                        <a:t>SQuAD2.0 (</a:t>
                      </a:r>
                      <a:r>
                        <a:rPr lang="en-US" sz="1400" b="0" i="0" u="none" strike="noStrike" noProof="0">
                          <a:latin typeface="Arial"/>
                        </a:rPr>
                        <a:t>Stanford Question Answering Dataset</a:t>
                      </a:r>
                      <a:r>
                        <a:rPr lang="en-US" sz="1400" b="1" i="0" u="none" strike="noStrike" noProof="0">
                          <a:latin typeface="Arial"/>
                        </a:rPr>
                        <a:t>)</a:t>
                      </a:r>
                      <a:endParaRPr lang="en-US"/>
                    </a:p>
                    <a:p>
                      <a:pPr marL="0" lvl="0" indent="0" algn="l">
                        <a:lnSpc>
                          <a:spcPct val="100000"/>
                        </a:lnSpc>
                        <a:spcBef>
                          <a:spcPts val="0"/>
                        </a:spcBef>
                        <a:spcAft>
                          <a:spcPts val="0"/>
                        </a:spcAft>
                        <a:buNone/>
                      </a:pPr>
                      <a:endParaRPr lang="en-US" sz="1400" b="1" i="0" u="none" strike="noStrike" noProof="0">
                        <a:latin typeface="Arial"/>
                      </a:endParaRPr>
                    </a:p>
                    <a:p>
                      <a:pPr marL="0" lvl="0" indent="0" algn="l">
                        <a:lnSpc>
                          <a:spcPct val="100000"/>
                        </a:lnSpc>
                        <a:spcBef>
                          <a:spcPts val="0"/>
                        </a:spcBef>
                        <a:spcAft>
                          <a:spcPts val="0"/>
                        </a:spcAft>
                        <a:buNone/>
                      </a:pPr>
                      <a:r>
                        <a:rPr lang="en-US" sz="1400" b="1" i="0" u="none" strike="noStrike" noProof="0">
                          <a:latin typeface="Arial"/>
                        </a:rPr>
                        <a:t>Strengths:</a:t>
                      </a:r>
                    </a:p>
                    <a:p>
                      <a:pPr marL="285750" lvl="0" indent="-285750" algn="l">
                        <a:lnSpc>
                          <a:spcPct val="100000"/>
                        </a:lnSpc>
                        <a:spcBef>
                          <a:spcPts val="0"/>
                        </a:spcBef>
                        <a:spcAft>
                          <a:spcPts val="0"/>
                        </a:spcAft>
                        <a:buFont typeface="Arial"/>
                        <a:buChar char="•"/>
                      </a:pPr>
                      <a:r>
                        <a:rPr lang="en-US" sz="1400" b="1" i="0" u="none" strike="noStrike" noProof="0"/>
                        <a:t>Highly accurate for fact-based OA </a:t>
                      </a:r>
                      <a:r>
                        <a:rPr lang="en-US" sz="1400" b="0" i="0" u="none" strike="noStrike" noProof="0">
                          <a:latin typeface="Arial"/>
                        </a:rPr>
                        <a:t>(</a:t>
                      </a:r>
                      <a:r>
                        <a:rPr lang="en-US" sz="1400" b="0" i="0" u="none" strike="noStrike" noProof="0"/>
                        <a:t>extract exact answer spans from context</a:t>
                      </a:r>
                      <a:r>
                        <a:rPr lang="en-US" sz="1400" b="0" i="0" u="none" strike="noStrike" noProof="0">
                          <a:latin typeface="Arial"/>
                        </a:rPr>
                        <a:t>).</a:t>
                      </a:r>
                      <a:endParaRPr lang="en-US"/>
                    </a:p>
                    <a:p>
                      <a:pPr marL="285750" lvl="0" indent="-285750" algn="l">
                        <a:lnSpc>
                          <a:spcPct val="100000"/>
                        </a:lnSpc>
                        <a:spcBef>
                          <a:spcPts val="0"/>
                        </a:spcBef>
                        <a:spcAft>
                          <a:spcPts val="0"/>
                        </a:spcAft>
                        <a:buFont typeface="Arial"/>
                        <a:buChar char="•"/>
                      </a:pPr>
                      <a:r>
                        <a:rPr lang="en-US" sz="1400" b="1" i="0" u="none" strike="noStrike" noProof="0">
                          <a:latin typeface="Arial"/>
                        </a:rPr>
                        <a:t>Faster inference</a:t>
                      </a:r>
                      <a:r>
                        <a:rPr lang="en-US" sz="1400" b="0" i="0" u="none" strike="noStrike" noProof="0">
                          <a:latin typeface="Arial"/>
                        </a:rPr>
                        <a:t> than generative models.</a:t>
                      </a:r>
                      <a:endParaRPr lang="en-US"/>
                    </a:p>
                    <a:p>
                      <a:pPr marL="285750" lvl="0" indent="-285750" algn="l">
                        <a:lnSpc>
                          <a:spcPct val="100000"/>
                        </a:lnSpc>
                        <a:spcBef>
                          <a:spcPts val="0"/>
                        </a:spcBef>
                        <a:spcAft>
                          <a:spcPts val="0"/>
                        </a:spcAft>
                        <a:buFont typeface="Arial"/>
                        <a:buChar char="•"/>
                      </a:pPr>
                      <a:r>
                        <a:rPr lang="en-US" sz="1400" b="0" i="0" u="none" strike="noStrike" noProof="0">
                          <a:latin typeface="Arial"/>
                        </a:rPr>
                        <a:t>Performs well when </a:t>
                      </a:r>
                      <a:r>
                        <a:rPr lang="en-US" sz="1400" b="1" i="0" u="none" strike="noStrike" noProof="0">
                          <a:latin typeface="Arial"/>
                        </a:rPr>
                        <a:t>context is provided</a:t>
                      </a:r>
                      <a:r>
                        <a:rPr lang="en-US" sz="1400" b="0" i="0" u="none" strike="noStrike" noProof="0">
                          <a:latin typeface="Arial"/>
                        </a:rPr>
                        <a:t>.</a:t>
                      </a:r>
                      <a:endParaRPr lang="en-US"/>
                    </a:p>
                  </a:txBody>
                  <a:tcPr/>
                </a:tc>
                <a:extLst>
                  <a:ext uri="{0D108BD9-81ED-4DB2-BD59-A6C34878D82A}">
                    <a16:rowId xmlns:a16="http://schemas.microsoft.com/office/drawing/2014/main" val="1437429146"/>
                  </a:ext>
                </a:extLst>
              </a:tr>
            </a:tbl>
          </a:graphicData>
        </a:graphic>
      </p:graphicFrame>
    </p:spTree>
    <p:extLst>
      <p:ext uri="{BB962C8B-B14F-4D97-AF65-F5344CB8AC3E}">
        <p14:creationId xmlns:p14="http://schemas.microsoft.com/office/powerpoint/2010/main" val="10586297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DA80CC8-FDD5-2BCB-FF34-FADD42160FC1}"/>
              </a:ext>
            </a:extLst>
          </p:cNvPr>
          <p:cNvSpPr>
            <a:spLocks noGrp="1"/>
          </p:cNvSpPr>
          <p:nvPr>
            <p:ph type="title"/>
          </p:nvPr>
        </p:nvSpPr>
        <p:spPr>
          <a:xfrm>
            <a:off x="720000" y="287655"/>
            <a:ext cx="7704000" cy="572700"/>
          </a:xfrm>
        </p:spPr>
        <p:txBody>
          <a:bodyPr/>
          <a:lstStyle/>
          <a:p>
            <a:r>
              <a:rPr lang="en-US"/>
              <a:t>T</a:t>
            </a:r>
            <a:r>
              <a:rPr lang="en-US" sz="3200"/>
              <a:t>5</a:t>
            </a:r>
            <a:r>
              <a:rPr lang="en-US"/>
              <a:t>-B</a:t>
            </a:r>
            <a:r>
              <a:rPr lang="en-US" sz="3200"/>
              <a:t>ase</a:t>
            </a:r>
          </a:p>
        </p:txBody>
      </p:sp>
      <p:sp>
        <p:nvSpPr>
          <p:cNvPr id="4" name="Subtitle 3">
            <a:extLst>
              <a:ext uri="{FF2B5EF4-FFF2-40B4-BE49-F238E27FC236}">
                <a16:creationId xmlns:a16="http://schemas.microsoft.com/office/drawing/2014/main" id="{3101FB18-20ED-73C4-06B3-4F9EA47AF121}"/>
              </a:ext>
            </a:extLst>
          </p:cNvPr>
          <p:cNvSpPr>
            <a:spLocks noGrp="1"/>
          </p:cNvSpPr>
          <p:nvPr>
            <p:ph type="subTitle" idx="2"/>
          </p:nvPr>
        </p:nvSpPr>
        <p:spPr>
          <a:xfrm>
            <a:off x="5713521" y="1376373"/>
            <a:ext cx="3173205" cy="2627925"/>
          </a:xfrm>
        </p:spPr>
        <p:txBody>
          <a:bodyPr/>
          <a:lstStyle/>
          <a:p>
            <a:r>
              <a:rPr lang="en-US" sz="1300" b="1" dirty="0"/>
              <a:t>Model Size:</a:t>
            </a:r>
            <a:r>
              <a:rPr lang="en-US" sz="1300" dirty="0"/>
              <a:t> 223 M</a:t>
            </a:r>
          </a:p>
          <a:p>
            <a:pPr>
              <a:lnSpc>
                <a:spcPct val="114999"/>
              </a:lnSpc>
            </a:pPr>
            <a:r>
              <a:rPr lang="en-US" sz="1300" b="1" dirty="0"/>
              <a:t>Layers:</a:t>
            </a:r>
            <a:r>
              <a:rPr lang="en-US" sz="1300" dirty="0"/>
              <a:t> 12 + 12</a:t>
            </a:r>
          </a:p>
          <a:p>
            <a:pPr>
              <a:lnSpc>
                <a:spcPct val="114999"/>
              </a:lnSpc>
            </a:pPr>
            <a:r>
              <a:rPr lang="en-US" sz="1300" b="1" dirty="0"/>
              <a:t>GPU Config:</a:t>
            </a:r>
            <a:r>
              <a:rPr lang="en-US" sz="1300" dirty="0"/>
              <a:t> T4</a:t>
            </a:r>
          </a:p>
          <a:p>
            <a:pPr>
              <a:lnSpc>
                <a:spcPct val="114999"/>
              </a:lnSpc>
            </a:pPr>
            <a:r>
              <a:rPr lang="en-US" sz="1300" b="1" dirty="0"/>
              <a:t>VRAM Usage: 16GB</a:t>
            </a:r>
          </a:p>
          <a:p>
            <a:pPr>
              <a:lnSpc>
                <a:spcPct val="114999"/>
              </a:lnSpc>
            </a:pPr>
            <a:r>
              <a:rPr lang="en-US" sz="1300" b="1" dirty="0"/>
              <a:t>Training Time(per epoch): 20 mins</a:t>
            </a:r>
          </a:p>
          <a:p>
            <a:pPr>
              <a:lnSpc>
                <a:spcPct val="114999"/>
              </a:lnSpc>
            </a:pPr>
            <a:r>
              <a:rPr lang="en-US" sz="1300" b="1" dirty="0"/>
              <a:t>Total Training Time: 2 Hours</a:t>
            </a:r>
          </a:p>
          <a:p>
            <a:pPr>
              <a:lnSpc>
                <a:spcPct val="114999"/>
              </a:lnSpc>
            </a:pPr>
            <a:r>
              <a:rPr lang="en-US" sz="1300" b="1" dirty="0"/>
              <a:t>Epochs: 2</a:t>
            </a:r>
          </a:p>
          <a:p>
            <a:pPr>
              <a:lnSpc>
                <a:spcPct val="114999"/>
              </a:lnSpc>
            </a:pPr>
            <a:r>
              <a:rPr lang="en-US" sz="1300" b="1" dirty="0"/>
              <a:t>Batch Size: 2</a:t>
            </a:r>
          </a:p>
          <a:p>
            <a:pPr>
              <a:lnSpc>
                <a:spcPct val="114999"/>
              </a:lnSpc>
            </a:pPr>
            <a:r>
              <a:rPr lang="en-US" sz="1300" b="1" dirty="0"/>
              <a:t>Learning Rate: 0.0001</a:t>
            </a:r>
          </a:p>
          <a:p>
            <a:pPr>
              <a:lnSpc>
                <a:spcPct val="114999"/>
              </a:lnSpc>
            </a:pPr>
            <a:r>
              <a:rPr lang="en-US" sz="1300" b="1" dirty="0"/>
              <a:t>Optimizer: </a:t>
            </a:r>
            <a:r>
              <a:rPr lang="en-US" sz="1300" b="1" dirty="0" err="1"/>
              <a:t>AdamW</a:t>
            </a:r>
            <a:endParaRPr lang="en-US" sz="1300" b="1" dirty="0"/>
          </a:p>
          <a:p>
            <a:pPr>
              <a:lnSpc>
                <a:spcPct val="114999"/>
              </a:lnSpc>
            </a:pPr>
            <a:endParaRPr lang="en-US" sz="1300" b="1" dirty="0"/>
          </a:p>
          <a:p>
            <a:pPr>
              <a:lnSpc>
                <a:spcPct val="114999"/>
              </a:lnSpc>
            </a:pPr>
            <a:endParaRPr lang="en-US" sz="1300" b="1" dirty="0"/>
          </a:p>
          <a:p>
            <a:pPr>
              <a:lnSpc>
                <a:spcPct val="114999"/>
              </a:lnSpc>
            </a:pPr>
            <a:endParaRPr lang="en-US" sz="1300" dirty="0"/>
          </a:p>
        </p:txBody>
      </p:sp>
      <p:pic>
        <p:nvPicPr>
          <p:cNvPr id="5" name="Picture 4" descr="T5: a detailed explanation. Given the current landscape of transfer… | by  Qiurui Chen | Analytics Vidhya | Medium">
            <a:extLst>
              <a:ext uri="{FF2B5EF4-FFF2-40B4-BE49-F238E27FC236}">
                <a16:creationId xmlns:a16="http://schemas.microsoft.com/office/drawing/2014/main" id="{3E7B26D8-2175-6DEB-E5D3-6D5E44AB7AAA}"/>
              </a:ext>
            </a:extLst>
          </p:cNvPr>
          <p:cNvPicPr>
            <a:picLocks noChangeAspect="1"/>
          </p:cNvPicPr>
          <p:nvPr/>
        </p:nvPicPr>
        <p:blipFill>
          <a:blip r:embed="rId2"/>
          <a:stretch>
            <a:fillRect/>
          </a:stretch>
        </p:blipFill>
        <p:spPr>
          <a:xfrm>
            <a:off x="450575" y="856034"/>
            <a:ext cx="5261112" cy="3754452"/>
          </a:xfrm>
          <a:prstGeom prst="rect">
            <a:avLst/>
          </a:prstGeom>
        </p:spPr>
      </p:pic>
      <p:sp>
        <p:nvSpPr>
          <p:cNvPr id="2" name="TextBox 1">
            <a:extLst>
              <a:ext uri="{FF2B5EF4-FFF2-40B4-BE49-F238E27FC236}">
                <a16:creationId xmlns:a16="http://schemas.microsoft.com/office/drawing/2014/main" id="{B422ADD8-41E2-4627-FB9B-60BD8625B89C}"/>
              </a:ext>
            </a:extLst>
          </p:cNvPr>
          <p:cNvSpPr txBox="1"/>
          <p:nvPr/>
        </p:nvSpPr>
        <p:spPr>
          <a:xfrm>
            <a:off x="8652939" y="4744012"/>
            <a:ext cx="49048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b="1"/>
              <a:t>24</a:t>
            </a:r>
          </a:p>
        </p:txBody>
      </p:sp>
    </p:spTree>
    <p:extLst>
      <p:ext uri="{BB962C8B-B14F-4D97-AF65-F5344CB8AC3E}">
        <p14:creationId xmlns:p14="http://schemas.microsoft.com/office/powerpoint/2010/main" val="16324657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3471CF7-A287-7184-8245-81155591B09D}"/>
              </a:ext>
            </a:extLst>
          </p:cNvPr>
          <p:cNvSpPr>
            <a:spLocks noGrp="1"/>
          </p:cNvSpPr>
          <p:nvPr>
            <p:ph type="title"/>
          </p:nvPr>
        </p:nvSpPr>
        <p:spPr/>
        <p:txBody>
          <a:bodyPr/>
          <a:lstStyle/>
          <a:p>
            <a:r>
              <a:rPr lang="en-US"/>
              <a:t>RoBERTa-base-squad2</a:t>
            </a:r>
          </a:p>
        </p:txBody>
      </p:sp>
      <p:sp>
        <p:nvSpPr>
          <p:cNvPr id="4" name="Subtitle 3">
            <a:extLst>
              <a:ext uri="{FF2B5EF4-FFF2-40B4-BE49-F238E27FC236}">
                <a16:creationId xmlns:a16="http://schemas.microsoft.com/office/drawing/2014/main" id="{4B1053A4-BAAC-A45F-8ABD-773038E4D9D0}"/>
              </a:ext>
            </a:extLst>
          </p:cNvPr>
          <p:cNvSpPr>
            <a:spLocks noGrp="1"/>
          </p:cNvSpPr>
          <p:nvPr>
            <p:ph type="subTitle" idx="2"/>
          </p:nvPr>
        </p:nvSpPr>
        <p:spPr>
          <a:xfrm>
            <a:off x="5265914" y="1459199"/>
            <a:ext cx="3572149" cy="2936452"/>
          </a:xfrm>
        </p:spPr>
        <p:txBody>
          <a:bodyPr/>
          <a:lstStyle/>
          <a:p>
            <a:pPr>
              <a:lnSpc>
                <a:spcPct val="114999"/>
              </a:lnSpc>
            </a:pPr>
            <a:r>
              <a:rPr lang="en-US" b="1" dirty="0"/>
              <a:t>Model Size:</a:t>
            </a:r>
            <a:r>
              <a:rPr lang="en-US" dirty="0"/>
              <a:t> 124 M</a:t>
            </a:r>
          </a:p>
          <a:p>
            <a:pPr>
              <a:lnSpc>
                <a:spcPct val="114999"/>
              </a:lnSpc>
            </a:pPr>
            <a:r>
              <a:rPr lang="en-US" b="1" dirty="0"/>
              <a:t>Layers:</a:t>
            </a:r>
            <a:r>
              <a:rPr lang="en-US" dirty="0"/>
              <a:t> 12 </a:t>
            </a:r>
          </a:p>
          <a:p>
            <a:pPr>
              <a:lnSpc>
                <a:spcPct val="114999"/>
              </a:lnSpc>
            </a:pPr>
            <a:r>
              <a:rPr lang="en-US" b="1" dirty="0"/>
              <a:t>GPU Config:</a:t>
            </a:r>
            <a:r>
              <a:rPr lang="en-US" dirty="0"/>
              <a:t> T4</a:t>
            </a:r>
          </a:p>
          <a:p>
            <a:pPr>
              <a:lnSpc>
                <a:spcPct val="114999"/>
              </a:lnSpc>
            </a:pPr>
            <a:r>
              <a:rPr lang="en-US" b="1" dirty="0"/>
              <a:t>VRAM Usage: </a:t>
            </a:r>
            <a:r>
              <a:rPr lang="en-US" dirty="0"/>
              <a:t>16 GB</a:t>
            </a:r>
          </a:p>
          <a:p>
            <a:pPr>
              <a:lnSpc>
                <a:spcPct val="114999"/>
              </a:lnSpc>
            </a:pPr>
            <a:r>
              <a:rPr lang="en-US" b="1" dirty="0"/>
              <a:t>Training Time(per epoch): </a:t>
            </a:r>
            <a:r>
              <a:rPr lang="en-US" dirty="0"/>
              <a:t>10-12 mins</a:t>
            </a:r>
          </a:p>
          <a:p>
            <a:pPr>
              <a:lnSpc>
                <a:spcPct val="114999"/>
              </a:lnSpc>
            </a:pPr>
            <a:r>
              <a:rPr lang="en-US" b="1" dirty="0"/>
              <a:t>Total Training Time: </a:t>
            </a:r>
            <a:r>
              <a:rPr lang="en-US" dirty="0"/>
              <a:t>2Hrs</a:t>
            </a:r>
          </a:p>
          <a:p>
            <a:pPr>
              <a:lnSpc>
                <a:spcPct val="114999"/>
              </a:lnSpc>
            </a:pPr>
            <a:r>
              <a:rPr lang="en-US" b="1" dirty="0"/>
              <a:t>Epochs</a:t>
            </a:r>
            <a:r>
              <a:rPr lang="en-US" b="1"/>
              <a:t>: </a:t>
            </a:r>
            <a:r>
              <a:rPr lang="en-US" b="1" dirty="0"/>
              <a:t>3</a:t>
            </a:r>
            <a:endParaRPr lang="en-US" dirty="0"/>
          </a:p>
          <a:p>
            <a:pPr>
              <a:lnSpc>
                <a:spcPct val="114999"/>
              </a:lnSpc>
            </a:pPr>
            <a:r>
              <a:rPr lang="en-US" b="1" dirty="0"/>
              <a:t>Batch Size: 8</a:t>
            </a:r>
            <a:endParaRPr lang="en-US" dirty="0"/>
          </a:p>
          <a:p>
            <a:pPr>
              <a:lnSpc>
                <a:spcPct val="114999"/>
              </a:lnSpc>
            </a:pPr>
            <a:r>
              <a:rPr lang="en-US" b="1" dirty="0"/>
              <a:t>Learning Rate: 0.0001</a:t>
            </a:r>
            <a:endParaRPr lang="en-US" dirty="0"/>
          </a:p>
          <a:p>
            <a:pPr>
              <a:lnSpc>
                <a:spcPct val="114999"/>
              </a:lnSpc>
            </a:pPr>
            <a:r>
              <a:rPr lang="en-US" b="1" dirty="0"/>
              <a:t>Optimizer: </a:t>
            </a:r>
            <a:r>
              <a:rPr lang="en-US" b="1" dirty="0" err="1"/>
              <a:t>AdamW</a:t>
            </a:r>
            <a:endParaRPr lang="en-US" dirty="0"/>
          </a:p>
          <a:p>
            <a:pPr>
              <a:lnSpc>
                <a:spcPct val="114999"/>
              </a:lnSpc>
            </a:pPr>
            <a:endParaRPr lang="en-US" dirty="0"/>
          </a:p>
          <a:p>
            <a:pPr>
              <a:lnSpc>
                <a:spcPct val="114999"/>
              </a:lnSpc>
            </a:pPr>
            <a:endParaRPr lang="en-US" dirty="0"/>
          </a:p>
          <a:p>
            <a:pPr>
              <a:lnSpc>
                <a:spcPct val="114999"/>
              </a:lnSpc>
            </a:pPr>
            <a:endParaRPr lang="en-US" dirty="0"/>
          </a:p>
          <a:p>
            <a:pPr>
              <a:lnSpc>
                <a:spcPct val="114999"/>
              </a:lnSpc>
            </a:pPr>
            <a:endParaRPr lang="en-US" dirty="0"/>
          </a:p>
        </p:txBody>
      </p:sp>
      <p:pic>
        <p:nvPicPr>
          <p:cNvPr id="2" name="Picture 1" descr="A diagram of a method of classification&#10;&#10;AI-generated content may be incorrect.">
            <a:extLst>
              <a:ext uri="{FF2B5EF4-FFF2-40B4-BE49-F238E27FC236}">
                <a16:creationId xmlns:a16="http://schemas.microsoft.com/office/drawing/2014/main" id="{8DEADEFD-217E-3A75-FAF8-6504ED359E34}"/>
              </a:ext>
            </a:extLst>
          </p:cNvPr>
          <p:cNvPicPr>
            <a:picLocks noChangeAspect="1"/>
          </p:cNvPicPr>
          <p:nvPr/>
        </p:nvPicPr>
        <p:blipFill>
          <a:blip r:embed="rId2"/>
          <a:stretch>
            <a:fillRect/>
          </a:stretch>
        </p:blipFill>
        <p:spPr>
          <a:xfrm>
            <a:off x="453473" y="1461052"/>
            <a:ext cx="4973707" cy="2933700"/>
          </a:xfrm>
          <a:prstGeom prst="rect">
            <a:avLst/>
          </a:prstGeom>
        </p:spPr>
      </p:pic>
      <p:sp>
        <p:nvSpPr>
          <p:cNvPr id="5" name="TextBox 4">
            <a:extLst>
              <a:ext uri="{FF2B5EF4-FFF2-40B4-BE49-F238E27FC236}">
                <a16:creationId xmlns:a16="http://schemas.microsoft.com/office/drawing/2014/main" id="{D9A9194E-B9B2-1070-6E08-973DE12798E8}"/>
              </a:ext>
            </a:extLst>
          </p:cNvPr>
          <p:cNvSpPr txBox="1"/>
          <p:nvPr/>
        </p:nvSpPr>
        <p:spPr>
          <a:xfrm>
            <a:off x="8670698" y="4746582"/>
            <a:ext cx="474869" cy="4002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25</a:t>
            </a:r>
            <a:endParaRPr lang="en-US"/>
          </a:p>
        </p:txBody>
      </p:sp>
    </p:spTree>
    <p:extLst>
      <p:ext uri="{BB962C8B-B14F-4D97-AF65-F5344CB8AC3E}">
        <p14:creationId xmlns:p14="http://schemas.microsoft.com/office/powerpoint/2010/main" val="224082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1E976E-1861-D792-60DC-16AD0ECE9E7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F6B9F84-1600-6A4E-DD9C-F87BFD4917B2}"/>
              </a:ext>
            </a:extLst>
          </p:cNvPr>
          <p:cNvSpPr>
            <a:spLocks noGrp="1"/>
          </p:cNvSpPr>
          <p:nvPr>
            <p:ph type="title"/>
          </p:nvPr>
        </p:nvSpPr>
        <p:spPr/>
        <p:txBody>
          <a:bodyPr/>
          <a:lstStyle/>
          <a:p>
            <a:r>
              <a:rPr lang="en-US"/>
              <a:t>Phi-2 with </a:t>
            </a:r>
            <a:r>
              <a:rPr lang="en-US" err="1"/>
              <a:t>QLoRa</a:t>
            </a:r>
          </a:p>
        </p:txBody>
      </p:sp>
      <p:sp>
        <p:nvSpPr>
          <p:cNvPr id="5" name="TextBox 4">
            <a:extLst>
              <a:ext uri="{FF2B5EF4-FFF2-40B4-BE49-F238E27FC236}">
                <a16:creationId xmlns:a16="http://schemas.microsoft.com/office/drawing/2014/main" id="{A1DDF93C-68B9-2A1E-BE04-5F7A710DCB49}"/>
              </a:ext>
            </a:extLst>
          </p:cNvPr>
          <p:cNvSpPr txBox="1"/>
          <p:nvPr/>
        </p:nvSpPr>
        <p:spPr>
          <a:xfrm>
            <a:off x="8678421" y="4746582"/>
            <a:ext cx="467146" cy="4002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26</a:t>
            </a:r>
          </a:p>
        </p:txBody>
      </p:sp>
      <p:sp>
        <p:nvSpPr>
          <p:cNvPr id="7" name="Subtitle 6">
            <a:extLst>
              <a:ext uri="{FF2B5EF4-FFF2-40B4-BE49-F238E27FC236}">
                <a16:creationId xmlns:a16="http://schemas.microsoft.com/office/drawing/2014/main" id="{758CEA2B-F8B5-582D-9BEB-BAAC5F645BBF}"/>
              </a:ext>
            </a:extLst>
          </p:cNvPr>
          <p:cNvSpPr>
            <a:spLocks noGrp="1"/>
          </p:cNvSpPr>
          <p:nvPr>
            <p:ph type="subTitle" idx="2"/>
          </p:nvPr>
        </p:nvSpPr>
        <p:spPr>
          <a:xfrm>
            <a:off x="562667" y="1143440"/>
            <a:ext cx="7975569" cy="3541592"/>
          </a:xfrm>
        </p:spPr>
        <p:txBody>
          <a:bodyPr/>
          <a:lstStyle/>
          <a:p>
            <a:pPr algn="just">
              <a:lnSpc>
                <a:spcPct val="114999"/>
              </a:lnSpc>
              <a:buFont typeface="Arial"/>
              <a:buChar char="•"/>
            </a:pPr>
            <a:r>
              <a:rPr lang="en-US"/>
              <a:t>We used Microsoft’s Phi-2, a 2.7B parameter model, to explore large language model potential in materials science. Due to limited computational resources, full finetuning wasn't feasible, so we adopted </a:t>
            </a:r>
            <a:r>
              <a:rPr lang="en-US" err="1"/>
              <a:t>QLoRA</a:t>
            </a:r>
            <a:r>
              <a:rPr lang="en-US"/>
              <a:t> for efficient, low-resource finetuning.</a:t>
            </a:r>
          </a:p>
          <a:p>
            <a:pPr algn="just">
              <a:lnSpc>
                <a:spcPct val="114999"/>
              </a:lnSpc>
              <a:buFont typeface="Arial"/>
              <a:buChar char="•"/>
            </a:pPr>
            <a:endParaRPr lang="en-US"/>
          </a:p>
          <a:p>
            <a:pPr algn="just">
              <a:lnSpc>
                <a:spcPct val="150000"/>
              </a:lnSpc>
              <a:buFont typeface="Arial"/>
              <a:buChar char="•"/>
            </a:pPr>
            <a:r>
              <a:rPr lang="en-US" b="1">
                <a:solidFill>
                  <a:srgbClr val="000000"/>
                </a:solidFill>
              </a:rPr>
              <a:t>Quantization Implementation: </a:t>
            </a:r>
            <a:endParaRPr lang="en-US"/>
          </a:p>
          <a:p>
            <a:pPr lvl="1" algn="just">
              <a:lnSpc>
                <a:spcPct val="150000"/>
              </a:lnSpc>
              <a:buFont typeface="Courier New"/>
              <a:buChar char="o"/>
            </a:pPr>
            <a:r>
              <a:rPr lang="en-US" b="1">
                <a:solidFill>
                  <a:srgbClr val="000000"/>
                </a:solidFill>
              </a:rPr>
              <a:t>– </a:t>
            </a:r>
            <a:r>
              <a:rPr lang="en-US">
                <a:solidFill>
                  <a:srgbClr val="000000"/>
                </a:solidFill>
              </a:rPr>
              <a:t>The base model was quantized to 4-bit precision using </a:t>
            </a:r>
            <a:r>
              <a:rPr lang="en-US" err="1">
                <a:solidFill>
                  <a:srgbClr val="000000"/>
                </a:solidFill>
              </a:rPr>
              <a:t>BitsAndBytes</a:t>
            </a:r>
            <a:r>
              <a:rPr lang="en-US">
                <a:solidFill>
                  <a:srgbClr val="000000"/>
                </a:solidFill>
              </a:rPr>
              <a:t> </a:t>
            </a:r>
            <a:endParaRPr lang="en-US"/>
          </a:p>
          <a:p>
            <a:pPr lvl="1" algn="just">
              <a:lnSpc>
                <a:spcPct val="150000"/>
              </a:lnSpc>
              <a:buFont typeface="Courier New"/>
              <a:buChar char="o"/>
            </a:pPr>
            <a:r>
              <a:rPr lang="en-US" b="1">
                <a:solidFill>
                  <a:srgbClr val="000000"/>
                </a:solidFill>
              </a:rPr>
              <a:t>– </a:t>
            </a:r>
            <a:r>
              <a:rPr lang="en-US">
                <a:solidFill>
                  <a:srgbClr val="000000"/>
                </a:solidFill>
              </a:rPr>
              <a:t>We employed NF4 (normalized float 4) quantization type for optimal precision </a:t>
            </a:r>
            <a:endParaRPr lang="en-US"/>
          </a:p>
          <a:p>
            <a:pPr lvl="1" algn="just">
              <a:lnSpc>
                <a:spcPct val="150000"/>
              </a:lnSpc>
              <a:buFont typeface="Courier New"/>
              <a:buChar char="o"/>
            </a:pPr>
            <a:r>
              <a:rPr lang="en-US" b="1">
                <a:solidFill>
                  <a:srgbClr val="000000"/>
                </a:solidFill>
              </a:rPr>
              <a:t>– </a:t>
            </a:r>
            <a:r>
              <a:rPr lang="en-US">
                <a:solidFill>
                  <a:srgbClr val="000000"/>
                </a:solidFill>
              </a:rPr>
              <a:t>Double quantization was enabled to further reduce memory requirements </a:t>
            </a:r>
            <a:endParaRPr lang="en-US"/>
          </a:p>
          <a:p>
            <a:pPr lvl="1" algn="just">
              <a:lnSpc>
                <a:spcPct val="150000"/>
              </a:lnSpc>
              <a:buFont typeface="Courier New"/>
              <a:buChar char="o"/>
            </a:pPr>
            <a:r>
              <a:rPr lang="en-US" b="1">
                <a:solidFill>
                  <a:srgbClr val="000000"/>
                </a:solidFill>
              </a:rPr>
              <a:t>– </a:t>
            </a:r>
            <a:r>
              <a:rPr lang="en-US">
                <a:solidFill>
                  <a:srgbClr val="000000"/>
                </a:solidFill>
              </a:rPr>
              <a:t>Computation was performed in FP16 (half precision) for efficiency</a:t>
            </a:r>
            <a:endParaRPr lang="en-US"/>
          </a:p>
          <a:p>
            <a:pPr algn="just">
              <a:lnSpc>
                <a:spcPct val="114999"/>
              </a:lnSpc>
              <a:buFont typeface="Arial"/>
              <a:buChar char="•"/>
            </a:pPr>
            <a:endParaRPr lang="en-US"/>
          </a:p>
          <a:p>
            <a:pPr algn="just">
              <a:lnSpc>
                <a:spcPct val="114999"/>
              </a:lnSpc>
            </a:pPr>
            <a:endParaRPr lang="en-US"/>
          </a:p>
          <a:p>
            <a:pPr algn="just">
              <a:lnSpc>
                <a:spcPct val="114999"/>
              </a:lnSpc>
            </a:pPr>
            <a:endParaRPr lang="en-US"/>
          </a:p>
        </p:txBody>
      </p:sp>
    </p:spTree>
    <p:extLst>
      <p:ext uri="{BB962C8B-B14F-4D97-AF65-F5344CB8AC3E}">
        <p14:creationId xmlns:p14="http://schemas.microsoft.com/office/powerpoint/2010/main" val="32983721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F1D03E-653E-E804-9670-4668A402ED94}"/>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8F054D1-AC1E-E5DF-0E77-BC28951687B6}"/>
              </a:ext>
            </a:extLst>
          </p:cNvPr>
          <p:cNvSpPr>
            <a:spLocks noGrp="1"/>
          </p:cNvSpPr>
          <p:nvPr>
            <p:ph type="title"/>
          </p:nvPr>
        </p:nvSpPr>
        <p:spPr/>
        <p:txBody>
          <a:bodyPr/>
          <a:lstStyle/>
          <a:p>
            <a:r>
              <a:rPr lang="en-US"/>
              <a:t>Phi-2 with </a:t>
            </a:r>
            <a:r>
              <a:rPr lang="en-US" err="1"/>
              <a:t>QLoRa</a:t>
            </a:r>
          </a:p>
        </p:txBody>
      </p:sp>
      <p:sp>
        <p:nvSpPr>
          <p:cNvPr id="5" name="TextBox 4">
            <a:extLst>
              <a:ext uri="{FF2B5EF4-FFF2-40B4-BE49-F238E27FC236}">
                <a16:creationId xmlns:a16="http://schemas.microsoft.com/office/drawing/2014/main" id="{484F9D00-A52F-8C4A-548D-AE4B9B32526A}"/>
              </a:ext>
            </a:extLst>
          </p:cNvPr>
          <p:cNvSpPr txBox="1"/>
          <p:nvPr/>
        </p:nvSpPr>
        <p:spPr>
          <a:xfrm>
            <a:off x="8662975" y="4746582"/>
            <a:ext cx="482592" cy="4002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27</a:t>
            </a:r>
          </a:p>
        </p:txBody>
      </p:sp>
      <p:sp>
        <p:nvSpPr>
          <p:cNvPr id="7" name="Subtitle 6">
            <a:extLst>
              <a:ext uri="{FF2B5EF4-FFF2-40B4-BE49-F238E27FC236}">
                <a16:creationId xmlns:a16="http://schemas.microsoft.com/office/drawing/2014/main" id="{CF40D071-92F2-0396-E526-3B7D69D3114D}"/>
              </a:ext>
            </a:extLst>
          </p:cNvPr>
          <p:cNvSpPr>
            <a:spLocks noGrp="1"/>
          </p:cNvSpPr>
          <p:nvPr>
            <p:ph type="subTitle" idx="2"/>
          </p:nvPr>
        </p:nvSpPr>
        <p:spPr>
          <a:xfrm>
            <a:off x="562667" y="1143440"/>
            <a:ext cx="7975569" cy="3541592"/>
          </a:xfrm>
        </p:spPr>
        <p:txBody>
          <a:bodyPr/>
          <a:lstStyle/>
          <a:p>
            <a:pPr algn="just">
              <a:lnSpc>
                <a:spcPct val="114999"/>
              </a:lnSpc>
              <a:buFont typeface="Arial"/>
              <a:buChar char="•"/>
            </a:pPr>
            <a:r>
              <a:rPr lang="en-US" b="1" err="1">
                <a:solidFill>
                  <a:srgbClr val="000000"/>
                </a:solidFill>
              </a:rPr>
              <a:t>LoRA</a:t>
            </a:r>
            <a:r>
              <a:rPr lang="en-US" b="1">
                <a:solidFill>
                  <a:srgbClr val="000000"/>
                </a:solidFill>
              </a:rPr>
              <a:t> Configuration: </a:t>
            </a:r>
            <a:endParaRPr lang="en-US"/>
          </a:p>
          <a:p>
            <a:pPr lvl="1" algn="just">
              <a:lnSpc>
                <a:spcPct val="114999"/>
              </a:lnSpc>
              <a:buFont typeface="Courier New"/>
              <a:buChar char="o"/>
            </a:pPr>
            <a:r>
              <a:rPr lang="en-US" b="1">
                <a:solidFill>
                  <a:srgbClr val="000000"/>
                </a:solidFill>
              </a:rPr>
              <a:t>– </a:t>
            </a:r>
            <a:r>
              <a:rPr lang="en-US">
                <a:solidFill>
                  <a:srgbClr val="000000"/>
                </a:solidFill>
              </a:rPr>
              <a:t>Rank (r): 8 - defining the dimension of low-rank update matrices </a:t>
            </a:r>
            <a:endParaRPr lang="en-US"/>
          </a:p>
          <a:p>
            <a:pPr lvl="1" algn="just">
              <a:lnSpc>
                <a:spcPct val="114999"/>
              </a:lnSpc>
              <a:buFont typeface="Courier New"/>
              <a:buChar char="o"/>
            </a:pPr>
            <a:r>
              <a:rPr lang="en-US" b="1">
                <a:solidFill>
                  <a:srgbClr val="000000"/>
                </a:solidFill>
              </a:rPr>
              <a:t>– </a:t>
            </a:r>
            <a:r>
              <a:rPr lang="en-US">
                <a:solidFill>
                  <a:srgbClr val="000000"/>
                </a:solidFill>
              </a:rPr>
              <a:t>Alpha: 16 - scaling factor for </a:t>
            </a:r>
            <a:r>
              <a:rPr lang="en-US" err="1">
                <a:solidFill>
                  <a:srgbClr val="000000"/>
                </a:solidFill>
              </a:rPr>
              <a:t>LoRA</a:t>
            </a:r>
            <a:r>
              <a:rPr lang="en-US">
                <a:solidFill>
                  <a:srgbClr val="000000"/>
                </a:solidFill>
              </a:rPr>
              <a:t> updates </a:t>
            </a:r>
            <a:endParaRPr lang="en-US"/>
          </a:p>
          <a:p>
            <a:pPr lvl="1" algn="just">
              <a:lnSpc>
                <a:spcPct val="114999"/>
              </a:lnSpc>
              <a:buFont typeface="Courier New"/>
              <a:buChar char="o"/>
            </a:pPr>
            <a:r>
              <a:rPr lang="en-US" b="1">
                <a:solidFill>
                  <a:srgbClr val="000000"/>
                </a:solidFill>
              </a:rPr>
              <a:t>– </a:t>
            </a:r>
            <a:r>
              <a:rPr lang="en-US">
                <a:solidFill>
                  <a:srgbClr val="000000"/>
                </a:solidFill>
              </a:rPr>
              <a:t>Target modules: attention matrices only (”q </a:t>
            </a:r>
            <a:r>
              <a:rPr lang="en-US" err="1">
                <a:solidFill>
                  <a:srgbClr val="000000"/>
                </a:solidFill>
              </a:rPr>
              <a:t>proj</a:t>
            </a:r>
            <a:r>
              <a:rPr lang="en-US">
                <a:solidFill>
                  <a:srgbClr val="000000"/>
                </a:solidFill>
              </a:rPr>
              <a:t>”, ”k </a:t>
            </a:r>
            <a:r>
              <a:rPr lang="en-US" err="1">
                <a:solidFill>
                  <a:srgbClr val="000000"/>
                </a:solidFill>
              </a:rPr>
              <a:t>proj</a:t>
            </a:r>
            <a:r>
              <a:rPr lang="en-US">
                <a:solidFill>
                  <a:srgbClr val="000000"/>
                </a:solidFill>
              </a:rPr>
              <a:t>”, ”v </a:t>
            </a:r>
            <a:r>
              <a:rPr lang="en-US" err="1">
                <a:solidFill>
                  <a:srgbClr val="000000"/>
                </a:solidFill>
              </a:rPr>
              <a:t>proj</a:t>
            </a:r>
            <a:r>
              <a:rPr lang="en-US">
                <a:solidFill>
                  <a:srgbClr val="000000"/>
                </a:solidFill>
              </a:rPr>
              <a:t>”, ”o </a:t>
            </a:r>
            <a:r>
              <a:rPr lang="en-US" err="1">
                <a:solidFill>
                  <a:srgbClr val="000000"/>
                </a:solidFill>
              </a:rPr>
              <a:t>proj</a:t>
            </a:r>
            <a:r>
              <a:rPr lang="en-US">
                <a:solidFill>
                  <a:srgbClr val="000000"/>
                </a:solidFill>
              </a:rPr>
              <a:t>”) </a:t>
            </a:r>
            <a:endParaRPr lang="en-US"/>
          </a:p>
          <a:p>
            <a:pPr lvl="1" algn="just">
              <a:lnSpc>
                <a:spcPct val="114999"/>
              </a:lnSpc>
              <a:buFont typeface="Courier New"/>
              <a:buChar char="o"/>
            </a:pPr>
            <a:r>
              <a:rPr lang="en-US" b="1">
                <a:solidFill>
                  <a:srgbClr val="000000"/>
                </a:solidFill>
              </a:rPr>
              <a:t>– </a:t>
            </a:r>
            <a:r>
              <a:rPr lang="en-US" err="1">
                <a:solidFill>
                  <a:srgbClr val="000000"/>
                </a:solidFill>
              </a:rPr>
              <a:t>LoRA</a:t>
            </a:r>
            <a:r>
              <a:rPr lang="en-US">
                <a:solidFill>
                  <a:srgbClr val="000000"/>
                </a:solidFill>
              </a:rPr>
              <a:t> dropout: 0.1 for regularization </a:t>
            </a:r>
            <a:endParaRPr lang="en-US"/>
          </a:p>
          <a:p>
            <a:pPr lvl="1" algn="just">
              <a:lnSpc>
                <a:spcPct val="114999"/>
              </a:lnSpc>
              <a:buFont typeface="Courier New"/>
              <a:buChar char="o"/>
            </a:pPr>
            <a:r>
              <a:rPr lang="en-US" b="1">
                <a:solidFill>
                  <a:srgbClr val="000000"/>
                </a:solidFill>
              </a:rPr>
              <a:t>– </a:t>
            </a:r>
            <a:r>
              <a:rPr lang="en-US">
                <a:solidFill>
                  <a:srgbClr val="000000"/>
                </a:solidFill>
              </a:rPr>
              <a:t>Only 0.1% of the original model parameters were trained, significantly reducing memory requirements </a:t>
            </a:r>
            <a:endParaRPr lang="en-US"/>
          </a:p>
          <a:p>
            <a:pPr marL="139700" indent="0" algn="just">
              <a:lnSpc>
                <a:spcPct val="114999"/>
              </a:lnSpc>
            </a:pPr>
            <a:r>
              <a:rPr lang="en-US">
                <a:solidFill>
                  <a:srgbClr val="000000"/>
                </a:solidFill>
              </a:rPr>
              <a:t>• </a:t>
            </a:r>
            <a:r>
              <a:rPr lang="en-US" b="1">
                <a:solidFill>
                  <a:srgbClr val="000000"/>
                </a:solidFill>
              </a:rPr>
              <a:t>Training Details: </a:t>
            </a:r>
            <a:endParaRPr lang="en-US"/>
          </a:p>
          <a:p>
            <a:pPr lvl="1" algn="just">
              <a:lnSpc>
                <a:spcPct val="114999"/>
              </a:lnSpc>
              <a:buFont typeface="Courier New"/>
              <a:buChar char="o"/>
            </a:pPr>
            <a:r>
              <a:rPr lang="en-US" b="1">
                <a:solidFill>
                  <a:srgbClr val="000000"/>
                </a:solidFill>
              </a:rPr>
              <a:t>– </a:t>
            </a:r>
            <a:r>
              <a:rPr lang="en-US">
                <a:solidFill>
                  <a:srgbClr val="000000"/>
                </a:solidFill>
              </a:rPr>
              <a:t>Input format: Context followed by question, with the model trained to generate the answer </a:t>
            </a:r>
            <a:endParaRPr lang="en-US">
              <a:solidFill>
                <a:srgbClr val="18134B"/>
              </a:solidFill>
            </a:endParaRPr>
          </a:p>
          <a:p>
            <a:pPr lvl="1" algn="just">
              <a:lnSpc>
                <a:spcPct val="114999"/>
              </a:lnSpc>
              <a:buFont typeface="Courier New"/>
              <a:buChar char="o"/>
            </a:pPr>
            <a:r>
              <a:rPr lang="en-US" b="1">
                <a:solidFill>
                  <a:srgbClr val="000000"/>
                </a:solidFill>
              </a:rPr>
              <a:t>– </a:t>
            </a:r>
            <a:r>
              <a:rPr lang="en-US">
                <a:solidFill>
                  <a:srgbClr val="000000"/>
                </a:solidFill>
              </a:rPr>
              <a:t>Batch size: 4 with gradient accumulation </a:t>
            </a:r>
            <a:endParaRPr lang="en-US"/>
          </a:p>
          <a:p>
            <a:pPr lvl="1" algn="just">
              <a:lnSpc>
                <a:spcPct val="114999"/>
              </a:lnSpc>
              <a:buFont typeface="Courier New"/>
              <a:buChar char="o"/>
            </a:pPr>
            <a:r>
              <a:rPr lang="en-US" b="1">
                <a:solidFill>
                  <a:srgbClr val="000000"/>
                </a:solidFill>
              </a:rPr>
              <a:t>– </a:t>
            </a:r>
            <a:r>
              <a:rPr lang="en-US">
                <a:solidFill>
                  <a:srgbClr val="000000"/>
                </a:solidFill>
              </a:rPr>
              <a:t>Learning rate: 2e-4 with weight decay of 0.001 </a:t>
            </a:r>
            <a:endParaRPr lang="en-US"/>
          </a:p>
          <a:p>
            <a:pPr lvl="1" algn="just">
              <a:lnSpc>
                <a:spcPct val="114999"/>
              </a:lnSpc>
              <a:buFont typeface="Courier New"/>
              <a:buChar char="o"/>
            </a:pPr>
            <a:r>
              <a:rPr lang="en-US" b="1">
                <a:solidFill>
                  <a:srgbClr val="000000"/>
                </a:solidFill>
              </a:rPr>
              <a:t>– </a:t>
            </a:r>
            <a:r>
              <a:rPr lang="en-US">
                <a:solidFill>
                  <a:srgbClr val="000000"/>
                </a:solidFill>
              </a:rPr>
              <a:t>Optimizer: 8-bit </a:t>
            </a:r>
            <a:r>
              <a:rPr lang="en-US" err="1">
                <a:solidFill>
                  <a:srgbClr val="000000"/>
                </a:solidFill>
              </a:rPr>
              <a:t>AdamW</a:t>
            </a:r>
          </a:p>
          <a:p>
            <a:pPr lvl="1" algn="just">
              <a:lnSpc>
                <a:spcPct val="114999"/>
              </a:lnSpc>
              <a:buFont typeface="Courier New"/>
              <a:buChar char="o"/>
            </a:pPr>
            <a:r>
              <a:rPr lang="en-US" b="1">
                <a:solidFill>
                  <a:srgbClr val="000000"/>
                </a:solidFill>
              </a:rPr>
              <a:t>– </a:t>
            </a:r>
            <a:r>
              <a:rPr lang="en-US">
                <a:solidFill>
                  <a:srgbClr val="000000"/>
                </a:solidFill>
              </a:rPr>
              <a:t>Training utilized gradient checkpointing for additional memory efficiency</a:t>
            </a:r>
            <a:endParaRPr lang="en-US"/>
          </a:p>
          <a:p>
            <a:pPr algn="just">
              <a:lnSpc>
                <a:spcPct val="114999"/>
              </a:lnSpc>
              <a:buFont typeface="Arial"/>
              <a:buChar char="•"/>
            </a:pPr>
            <a:endParaRPr lang="en-US"/>
          </a:p>
        </p:txBody>
      </p:sp>
    </p:spTree>
    <p:extLst>
      <p:ext uri="{BB962C8B-B14F-4D97-AF65-F5344CB8AC3E}">
        <p14:creationId xmlns:p14="http://schemas.microsoft.com/office/powerpoint/2010/main" val="10570999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E3CF31-2AA1-C8F5-179B-DBCA16DBF1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7CC3275-C1C5-645C-879E-90DD84D6EFBA}"/>
              </a:ext>
            </a:extLst>
          </p:cNvPr>
          <p:cNvSpPr>
            <a:spLocks noGrp="1"/>
          </p:cNvSpPr>
          <p:nvPr>
            <p:ph type="title"/>
          </p:nvPr>
        </p:nvSpPr>
        <p:spPr>
          <a:xfrm>
            <a:off x="552164" y="510265"/>
            <a:ext cx="8040899" cy="967307"/>
          </a:xfrm>
        </p:spPr>
        <p:txBody>
          <a:bodyPr/>
          <a:lstStyle/>
          <a:p>
            <a:r>
              <a:rPr lang="en-US" sz="2600"/>
              <a:t>Embeddings Generation and Context Retrieval</a:t>
            </a:r>
          </a:p>
        </p:txBody>
      </p:sp>
      <p:sp>
        <p:nvSpPr>
          <p:cNvPr id="4" name="TextBox 3">
            <a:extLst>
              <a:ext uri="{FF2B5EF4-FFF2-40B4-BE49-F238E27FC236}">
                <a16:creationId xmlns:a16="http://schemas.microsoft.com/office/drawing/2014/main" id="{3E16F8EA-D393-20D4-F0F7-ECCDEEBFADDE}"/>
              </a:ext>
            </a:extLst>
          </p:cNvPr>
          <p:cNvSpPr txBox="1"/>
          <p:nvPr/>
        </p:nvSpPr>
        <p:spPr>
          <a:xfrm>
            <a:off x="680428" y="1777400"/>
            <a:ext cx="7791509"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b="1"/>
              <a:t>Data Input:</a:t>
            </a:r>
            <a:endParaRPr lang="en-US"/>
          </a:p>
          <a:p>
            <a:pPr marL="742950" lvl="1" indent="-285750">
              <a:buFont typeface="Courier New"/>
              <a:buChar char="o"/>
            </a:pPr>
            <a:r>
              <a:rPr lang="en-US"/>
              <a:t>Loaded from a </a:t>
            </a:r>
            <a:r>
              <a:rPr lang="en-US" b="1"/>
              <a:t>JSON</a:t>
            </a:r>
            <a:r>
              <a:rPr lang="en-US"/>
              <a:t> file containing context, questions, and answers.</a:t>
            </a:r>
          </a:p>
          <a:p>
            <a:pPr marL="285750" indent="-285750">
              <a:buFont typeface="Arial"/>
              <a:buChar char="•"/>
            </a:pPr>
            <a:endParaRPr lang="en-US"/>
          </a:p>
          <a:p>
            <a:pPr marL="285750" indent="-285750">
              <a:buFont typeface="Arial"/>
              <a:buChar char="•"/>
            </a:pPr>
            <a:r>
              <a:rPr lang="en-US" b="1"/>
              <a:t>Context Embedding:</a:t>
            </a:r>
            <a:endParaRPr lang="en-US"/>
          </a:p>
          <a:p>
            <a:pPr marL="742950" lvl="1" indent="-285750">
              <a:buFont typeface="Courier New"/>
              <a:buChar char="o"/>
            </a:pPr>
            <a:r>
              <a:rPr lang="en-US"/>
              <a:t>Each context is encoded using the </a:t>
            </a:r>
            <a:r>
              <a:rPr lang="en-US" b="1"/>
              <a:t>all-MiniLM-L6-v2</a:t>
            </a:r>
            <a:r>
              <a:rPr lang="en-US"/>
              <a:t> sentence transformer.</a:t>
            </a:r>
          </a:p>
          <a:p>
            <a:pPr marL="285750" indent="-285750">
              <a:buChar char="•"/>
            </a:pPr>
            <a:endParaRPr lang="en-US"/>
          </a:p>
          <a:p>
            <a:pPr marL="285750" indent="-285750">
              <a:buChar char="•"/>
            </a:pPr>
            <a:r>
              <a:rPr lang="en-US" b="1"/>
              <a:t>FAISS Index:</a:t>
            </a:r>
            <a:endParaRPr lang="en-US"/>
          </a:p>
          <a:p>
            <a:pPr marL="742950" lvl="1" indent="-285750">
              <a:buFont typeface="Courier New"/>
              <a:buChar char="o"/>
            </a:pPr>
            <a:r>
              <a:rPr lang="en-US" b="1"/>
              <a:t>FAISS (Facebook AI Similarity Search)</a:t>
            </a:r>
            <a:r>
              <a:rPr lang="en-US"/>
              <a:t> stores the context embeddings.</a:t>
            </a:r>
          </a:p>
          <a:p>
            <a:pPr marL="742950" lvl="1" indent="-285750">
              <a:buFont typeface="Courier New"/>
              <a:buChar char="o"/>
            </a:pPr>
            <a:r>
              <a:rPr lang="en-US"/>
              <a:t>Enables fast, scalable nearest-neighbor searches based on cosine similarity.</a:t>
            </a:r>
          </a:p>
          <a:p>
            <a:endParaRPr lang="en-US" b="1"/>
          </a:p>
        </p:txBody>
      </p:sp>
      <p:sp>
        <p:nvSpPr>
          <p:cNvPr id="5" name="TextBox 4">
            <a:extLst>
              <a:ext uri="{FF2B5EF4-FFF2-40B4-BE49-F238E27FC236}">
                <a16:creationId xmlns:a16="http://schemas.microsoft.com/office/drawing/2014/main" id="{E513AF3F-67F8-69D3-2ADA-486DC3DA4A04}"/>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28</a:t>
            </a:r>
          </a:p>
        </p:txBody>
      </p:sp>
    </p:spTree>
    <p:extLst>
      <p:ext uri="{BB962C8B-B14F-4D97-AF65-F5344CB8AC3E}">
        <p14:creationId xmlns:p14="http://schemas.microsoft.com/office/powerpoint/2010/main" val="30005861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EFF82D-930B-F10E-5CD4-704723A956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33C61E-BFE1-EA1C-EC03-A01A0ECC70A8}"/>
              </a:ext>
            </a:extLst>
          </p:cNvPr>
          <p:cNvSpPr>
            <a:spLocks noGrp="1"/>
          </p:cNvSpPr>
          <p:nvPr>
            <p:ph type="title"/>
          </p:nvPr>
        </p:nvSpPr>
        <p:spPr>
          <a:xfrm>
            <a:off x="720000" y="465436"/>
            <a:ext cx="7704000" cy="735985"/>
          </a:xfrm>
        </p:spPr>
        <p:txBody>
          <a:bodyPr/>
          <a:lstStyle/>
          <a:p>
            <a:r>
              <a:rPr lang="en-US"/>
              <a:t>Query Processing and Retrieval</a:t>
            </a:r>
          </a:p>
        </p:txBody>
      </p:sp>
      <p:sp>
        <p:nvSpPr>
          <p:cNvPr id="3" name="TextBox 2">
            <a:extLst>
              <a:ext uri="{FF2B5EF4-FFF2-40B4-BE49-F238E27FC236}">
                <a16:creationId xmlns:a16="http://schemas.microsoft.com/office/drawing/2014/main" id="{DD909D30-30A2-FAF3-2599-559F023FF67E}"/>
              </a:ext>
            </a:extLst>
          </p:cNvPr>
          <p:cNvSpPr txBox="1"/>
          <p:nvPr/>
        </p:nvSpPr>
        <p:spPr>
          <a:xfrm>
            <a:off x="720663" y="1526759"/>
            <a:ext cx="7718378"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Inter"/>
              </a:rPr>
              <a:t>Once FAISS index is built, the retrieval process begins when a user asks a question</a:t>
            </a:r>
          </a:p>
          <a:p>
            <a:endParaRPr lang="en-US">
              <a:latin typeface="Inter"/>
            </a:endParaRPr>
          </a:p>
          <a:p>
            <a:pPr marL="285750" indent="-285750">
              <a:buChar char="•"/>
            </a:pPr>
            <a:endParaRPr lang="en-US" b="1"/>
          </a:p>
          <a:p>
            <a:pPr marL="285750" indent="-285750">
              <a:buChar char="•"/>
            </a:pPr>
            <a:r>
              <a:rPr lang="en-US" b="1"/>
              <a:t>Query Embedding:</a:t>
            </a:r>
            <a:endParaRPr lang="en-US"/>
          </a:p>
          <a:p>
            <a:pPr marL="742950" lvl="1" indent="-285750">
              <a:buFont typeface="Courier New"/>
              <a:buChar char="o"/>
            </a:pPr>
            <a:r>
              <a:rPr lang="en-US"/>
              <a:t>User questions are encoded with the same sentence transformer.</a:t>
            </a:r>
          </a:p>
          <a:p>
            <a:pPr marL="742950" lvl="1" indent="-285750">
              <a:buFont typeface="Courier New"/>
              <a:buChar char="o"/>
            </a:pPr>
            <a:endParaRPr lang="en-US"/>
          </a:p>
          <a:p>
            <a:pPr marL="285750" indent="-285750">
              <a:buChar char="•"/>
            </a:pPr>
            <a:r>
              <a:rPr lang="en-US" b="1"/>
              <a:t>Context Retrieval:</a:t>
            </a:r>
            <a:endParaRPr lang="en-US"/>
          </a:p>
          <a:p>
            <a:pPr marL="742950" lvl="1" indent="-285750">
              <a:buFont typeface="Courier New"/>
              <a:buChar char="o"/>
            </a:pPr>
            <a:r>
              <a:rPr lang="en-US"/>
              <a:t>FAISS performs a cosine-similarity search to retrieve the most relevant context(s).</a:t>
            </a:r>
          </a:p>
          <a:p>
            <a:pPr marL="742950" lvl="1" indent="-285750">
              <a:buFont typeface="Courier New"/>
              <a:buChar char="o"/>
            </a:pPr>
            <a:endParaRPr lang="en-US"/>
          </a:p>
          <a:p>
            <a:pPr marL="285750" indent="-285750">
              <a:buChar char="•"/>
            </a:pPr>
            <a:r>
              <a:rPr lang="en-US" b="1"/>
              <a:t>Pipeline:</a:t>
            </a:r>
            <a:endParaRPr lang="en-US"/>
          </a:p>
          <a:p>
            <a:pPr marL="742950" lvl="1" indent="-285750">
              <a:buFont typeface="Courier New"/>
              <a:buChar char="o"/>
            </a:pPr>
            <a:r>
              <a:rPr lang="en-US"/>
              <a:t>Retrieved contexts are passed to the answer generation module.</a:t>
            </a:r>
          </a:p>
        </p:txBody>
      </p:sp>
      <p:sp>
        <p:nvSpPr>
          <p:cNvPr id="5" name="TextBox 4">
            <a:extLst>
              <a:ext uri="{FF2B5EF4-FFF2-40B4-BE49-F238E27FC236}">
                <a16:creationId xmlns:a16="http://schemas.microsoft.com/office/drawing/2014/main" id="{8E60901A-1A77-9CEE-01F3-6F8FCEE35CFA}"/>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29</a:t>
            </a:r>
          </a:p>
        </p:txBody>
      </p:sp>
    </p:spTree>
    <p:extLst>
      <p:ext uri="{BB962C8B-B14F-4D97-AF65-F5344CB8AC3E}">
        <p14:creationId xmlns:p14="http://schemas.microsoft.com/office/powerpoint/2010/main" val="3961919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8"/>
          <p:cNvSpPr txBox="1">
            <a:spLocks noGrp="1"/>
          </p:cNvSpPr>
          <p:nvPr>
            <p:ph type="title"/>
          </p:nvPr>
        </p:nvSpPr>
        <p:spPr>
          <a:xfrm>
            <a:off x="1921703" y="1983441"/>
            <a:ext cx="5502300" cy="126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 Statement</a:t>
            </a:r>
            <a:endParaRPr/>
          </a:p>
        </p:txBody>
      </p:sp>
      <p:pic>
        <p:nvPicPr>
          <p:cNvPr id="174" name="Google Shape;174;p28"/>
          <p:cNvPicPr preferRelativeResize="0"/>
          <p:nvPr/>
        </p:nvPicPr>
        <p:blipFill>
          <a:blip r:embed="rId3">
            <a:alphaModFix/>
          </a:blip>
          <a:stretch>
            <a:fillRect/>
          </a:stretch>
        </p:blipFill>
        <p:spPr>
          <a:xfrm rot="-2436913">
            <a:off x="726927" y="-8169"/>
            <a:ext cx="1610348" cy="1789086"/>
          </a:xfrm>
          <a:prstGeom prst="rect">
            <a:avLst/>
          </a:prstGeom>
          <a:noFill/>
          <a:ln>
            <a:noFill/>
          </a:ln>
        </p:spPr>
      </p:pic>
      <p:sp>
        <p:nvSpPr>
          <p:cNvPr id="11" name="TextBox 10">
            <a:extLst>
              <a:ext uri="{FF2B5EF4-FFF2-40B4-BE49-F238E27FC236}">
                <a16:creationId xmlns:a16="http://schemas.microsoft.com/office/drawing/2014/main" id="{0FA6D378-5580-FB40-3B41-FA8DA3E8112B}"/>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3</a:t>
            </a:r>
          </a:p>
        </p:txBody>
      </p:sp>
    </p:spTree>
    <p:extLst>
      <p:ext uri="{BB962C8B-B14F-4D97-AF65-F5344CB8AC3E}">
        <p14:creationId xmlns:p14="http://schemas.microsoft.com/office/powerpoint/2010/main" val="19986213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6DC0B-CC68-AE98-1E50-8E459AB11381}"/>
              </a:ext>
            </a:extLst>
          </p:cNvPr>
          <p:cNvSpPr>
            <a:spLocks noGrp="1"/>
          </p:cNvSpPr>
          <p:nvPr>
            <p:ph type="title"/>
          </p:nvPr>
        </p:nvSpPr>
        <p:spPr>
          <a:xfrm>
            <a:off x="720000" y="571200"/>
            <a:ext cx="7704000" cy="572700"/>
          </a:xfrm>
        </p:spPr>
        <p:txBody>
          <a:bodyPr/>
          <a:lstStyle/>
          <a:p>
            <a:r>
              <a:rPr lang="en-US" sz="3200"/>
              <a:t>Answer Generation </a:t>
            </a:r>
            <a:br>
              <a:rPr lang="en-US" sz="3200"/>
            </a:br>
            <a:endParaRPr lang="en-US" sz="3200"/>
          </a:p>
        </p:txBody>
      </p:sp>
      <p:sp>
        <p:nvSpPr>
          <p:cNvPr id="3" name="TextBox 2">
            <a:extLst>
              <a:ext uri="{FF2B5EF4-FFF2-40B4-BE49-F238E27FC236}">
                <a16:creationId xmlns:a16="http://schemas.microsoft.com/office/drawing/2014/main" id="{8597DC72-48BA-A907-E173-99DCEB9387D2}"/>
              </a:ext>
            </a:extLst>
          </p:cNvPr>
          <p:cNvSpPr txBox="1"/>
          <p:nvPr/>
        </p:nvSpPr>
        <p:spPr>
          <a:xfrm>
            <a:off x="491645" y="1507487"/>
            <a:ext cx="8164180" cy="23698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latin typeface="Inter"/>
              </a:rPr>
              <a:t>After retrieving relevant contexts, the model extracts an answer using a fine-tuned model.</a:t>
            </a:r>
          </a:p>
          <a:p>
            <a:endParaRPr lang="en-US" b="1">
              <a:latin typeface="Inter"/>
            </a:endParaRPr>
          </a:p>
          <a:p>
            <a:pPr marL="285750" indent="-285750">
              <a:buChar char="•"/>
            </a:pPr>
            <a:r>
              <a:rPr lang="en-US" sz="1600">
                <a:latin typeface="Inter"/>
              </a:rPr>
              <a:t>Questions are answered through a specialized prompt structure that: </a:t>
            </a:r>
          </a:p>
          <a:p>
            <a:pPr marL="742950" lvl="1" indent="-285750">
              <a:lnSpc>
                <a:spcPct val="150000"/>
              </a:lnSpc>
              <a:buFont typeface="Courier New"/>
              <a:buChar char="o"/>
            </a:pPr>
            <a:r>
              <a:rPr lang="en-US" sz="1600">
                <a:latin typeface="Inter"/>
              </a:rPr>
              <a:t>Provides relevant context chunks with clear delineation </a:t>
            </a:r>
          </a:p>
          <a:p>
            <a:pPr marL="742950" lvl="1" indent="-285750">
              <a:lnSpc>
                <a:spcPct val="150000"/>
              </a:lnSpc>
              <a:buFont typeface="Courier New"/>
              <a:buChar char="o"/>
            </a:pPr>
            <a:r>
              <a:rPr lang="en-US" sz="1600">
                <a:latin typeface="Inter"/>
              </a:rPr>
              <a:t>Instructs the model to synthesize information across multiple sources</a:t>
            </a:r>
            <a:endParaRPr lang="en-US"/>
          </a:p>
          <a:p>
            <a:pPr marL="742950" lvl="1" indent="-285750">
              <a:lnSpc>
                <a:spcPct val="150000"/>
              </a:lnSpc>
              <a:buFont typeface="Courier New"/>
              <a:buChar char="o"/>
            </a:pPr>
            <a:r>
              <a:rPr lang="en-US" sz="1600">
                <a:latin typeface="Inter"/>
              </a:rPr>
              <a:t>Directs the model to acknowledge conflicts or missing information</a:t>
            </a:r>
            <a:endParaRPr lang="en-US"/>
          </a:p>
          <a:p>
            <a:pPr>
              <a:buChar char="•"/>
            </a:pPr>
            <a:endParaRPr lang="en-US" b="1"/>
          </a:p>
        </p:txBody>
      </p:sp>
      <p:sp>
        <p:nvSpPr>
          <p:cNvPr id="5" name="TextBox 4">
            <a:extLst>
              <a:ext uri="{FF2B5EF4-FFF2-40B4-BE49-F238E27FC236}">
                <a16:creationId xmlns:a16="http://schemas.microsoft.com/office/drawing/2014/main" id="{484A1617-B1DE-BC22-519D-2AFC4DBEA76C}"/>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30</a:t>
            </a:r>
          </a:p>
        </p:txBody>
      </p:sp>
    </p:spTree>
    <p:extLst>
      <p:ext uri="{BB962C8B-B14F-4D97-AF65-F5344CB8AC3E}">
        <p14:creationId xmlns:p14="http://schemas.microsoft.com/office/powerpoint/2010/main" val="24709001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8">
          <a:extLst>
            <a:ext uri="{FF2B5EF4-FFF2-40B4-BE49-F238E27FC236}">
              <a16:creationId xmlns:a16="http://schemas.microsoft.com/office/drawing/2014/main" id="{793F2E5F-3BD8-8030-3C3D-F5DBB6E72D01}"/>
            </a:ext>
          </a:extLst>
        </p:cNvPr>
        <p:cNvGrpSpPr/>
        <p:nvPr/>
      </p:nvGrpSpPr>
      <p:grpSpPr>
        <a:xfrm>
          <a:off x="0" y="0"/>
          <a:ext cx="0" cy="0"/>
          <a:chOff x="0" y="0"/>
          <a:chExt cx="0" cy="0"/>
        </a:xfrm>
      </p:grpSpPr>
      <p:sp>
        <p:nvSpPr>
          <p:cNvPr id="219" name="Google Shape;219;p32">
            <a:extLst>
              <a:ext uri="{FF2B5EF4-FFF2-40B4-BE49-F238E27FC236}">
                <a16:creationId xmlns:a16="http://schemas.microsoft.com/office/drawing/2014/main" id="{7FF66593-5E2E-6356-239D-D6FAFCD20D5D}"/>
              </a:ext>
            </a:extLst>
          </p:cNvPr>
          <p:cNvSpPr txBox="1">
            <a:spLocks noGrp="1"/>
          </p:cNvSpPr>
          <p:nvPr>
            <p:ph type="title"/>
          </p:nvPr>
        </p:nvSpPr>
        <p:spPr>
          <a:xfrm>
            <a:off x="1835207" y="2032026"/>
            <a:ext cx="5184508" cy="894300"/>
          </a:xfrm>
          <a:prstGeom prst="rect">
            <a:avLst/>
          </a:prstGeom>
        </p:spPr>
        <p:txBody>
          <a:bodyPr spcFirstLastPara="1" wrap="square" lIns="91425" tIns="91425" rIns="91425" bIns="91425" anchor="t" anchorCtr="0">
            <a:noAutofit/>
          </a:bodyPr>
          <a:lstStyle/>
          <a:p>
            <a:pPr algn="ctr"/>
            <a:r>
              <a:rPr lang="en"/>
              <a:t>Output</a:t>
            </a:r>
            <a:endParaRPr lang="en-US"/>
          </a:p>
        </p:txBody>
      </p:sp>
      <p:pic>
        <p:nvPicPr>
          <p:cNvPr id="221" name="Google Shape;221;p32">
            <a:extLst>
              <a:ext uri="{FF2B5EF4-FFF2-40B4-BE49-F238E27FC236}">
                <a16:creationId xmlns:a16="http://schemas.microsoft.com/office/drawing/2014/main" id="{BDCACC6B-C4BB-5FE8-0B22-BA3945A7EECA}"/>
              </a:ext>
            </a:extLst>
          </p:cNvPr>
          <p:cNvPicPr preferRelativeResize="0"/>
          <p:nvPr/>
        </p:nvPicPr>
        <p:blipFill>
          <a:blip r:embed="rId3">
            <a:alphaModFix/>
          </a:blip>
          <a:stretch>
            <a:fillRect/>
          </a:stretch>
        </p:blipFill>
        <p:spPr>
          <a:xfrm rot="-3812036">
            <a:off x="6567713" y="3054150"/>
            <a:ext cx="2576275" cy="2089349"/>
          </a:xfrm>
          <a:prstGeom prst="rect">
            <a:avLst/>
          </a:prstGeom>
          <a:noFill/>
          <a:ln>
            <a:noFill/>
          </a:ln>
        </p:spPr>
      </p:pic>
      <p:pic>
        <p:nvPicPr>
          <p:cNvPr id="222" name="Google Shape;222;p32">
            <a:extLst>
              <a:ext uri="{FF2B5EF4-FFF2-40B4-BE49-F238E27FC236}">
                <a16:creationId xmlns:a16="http://schemas.microsoft.com/office/drawing/2014/main" id="{2A8AF203-C823-0CD5-3386-3ACC8FE9A610}"/>
              </a:ext>
            </a:extLst>
          </p:cNvPr>
          <p:cNvPicPr preferRelativeResize="0"/>
          <p:nvPr/>
        </p:nvPicPr>
        <p:blipFill>
          <a:blip r:embed="rId4">
            <a:alphaModFix/>
          </a:blip>
          <a:stretch>
            <a:fillRect/>
          </a:stretch>
        </p:blipFill>
        <p:spPr>
          <a:xfrm rot="2077214">
            <a:off x="-442465" y="3133325"/>
            <a:ext cx="2113500" cy="2504519"/>
          </a:xfrm>
          <a:prstGeom prst="rect">
            <a:avLst/>
          </a:prstGeom>
          <a:noFill/>
          <a:ln>
            <a:noFill/>
          </a:ln>
        </p:spPr>
      </p:pic>
      <p:sp>
        <p:nvSpPr>
          <p:cNvPr id="5" name="TextBox 4">
            <a:extLst>
              <a:ext uri="{FF2B5EF4-FFF2-40B4-BE49-F238E27FC236}">
                <a16:creationId xmlns:a16="http://schemas.microsoft.com/office/drawing/2014/main" id="{FBF1720E-5722-4683-AA67-1DABC997F190}"/>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31</a:t>
            </a:r>
          </a:p>
        </p:txBody>
      </p:sp>
    </p:spTree>
    <p:extLst>
      <p:ext uri="{BB962C8B-B14F-4D97-AF65-F5344CB8AC3E}">
        <p14:creationId xmlns:p14="http://schemas.microsoft.com/office/powerpoint/2010/main" val="30384311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AI-generated content may be incorrect.">
            <a:extLst>
              <a:ext uri="{FF2B5EF4-FFF2-40B4-BE49-F238E27FC236}">
                <a16:creationId xmlns:a16="http://schemas.microsoft.com/office/drawing/2014/main" id="{8E9AA3B3-D25B-BD4C-98AE-15BA5D206680}"/>
              </a:ext>
            </a:extLst>
          </p:cNvPr>
          <p:cNvPicPr>
            <a:picLocks noChangeAspect="1"/>
          </p:cNvPicPr>
          <p:nvPr/>
        </p:nvPicPr>
        <p:blipFill>
          <a:blip r:embed="rId2"/>
          <a:stretch>
            <a:fillRect/>
          </a:stretch>
        </p:blipFill>
        <p:spPr>
          <a:xfrm>
            <a:off x="467591" y="612012"/>
            <a:ext cx="8208817" cy="4097603"/>
          </a:xfrm>
          <a:prstGeom prst="rect">
            <a:avLst/>
          </a:prstGeom>
        </p:spPr>
      </p:pic>
      <p:sp>
        <p:nvSpPr>
          <p:cNvPr id="6" name="Title 1">
            <a:extLst>
              <a:ext uri="{FF2B5EF4-FFF2-40B4-BE49-F238E27FC236}">
                <a16:creationId xmlns:a16="http://schemas.microsoft.com/office/drawing/2014/main" id="{C3259884-6AFE-2DFA-DECB-DC84C0C3FBE4}"/>
              </a:ext>
            </a:extLst>
          </p:cNvPr>
          <p:cNvSpPr>
            <a:spLocks noGrp="1"/>
          </p:cNvSpPr>
          <p:nvPr>
            <p:ph type="title"/>
          </p:nvPr>
        </p:nvSpPr>
        <p:spPr>
          <a:xfrm>
            <a:off x="720000" y="21967"/>
            <a:ext cx="7704000" cy="572700"/>
          </a:xfrm>
        </p:spPr>
        <p:txBody>
          <a:bodyPr/>
          <a:lstStyle/>
          <a:p>
            <a:r>
              <a:rPr lang="en-US"/>
              <a:t>T5</a:t>
            </a:r>
          </a:p>
        </p:txBody>
      </p:sp>
      <p:sp>
        <p:nvSpPr>
          <p:cNvPr id="7" name="Multiplication Sign 6">
            <a:extLst>
              <a:ext uri="{FF2B5EF4-FFF2-40B4-BE49-F238E27FC236}">
                <a16:creationId xmlns:a16="http://schemas.microsoft.com/office/drawing/2014/main" id="{6F44A1CB-7CD3-E895-DB45-2A0A1C9E74AC}"/>
              </a:ext>
            </a:extLst>
          </p:cNvPr>
          <p:cNvSpPr/>
          <p:nvPr/>
        </p:nvSpPr>
        <p:spPr>
          <a:xfrm>
            <a:off x="2204356" y="4468089"/>
            <a:ext cx="164770" cy="187037"/>
          </a:xfrm>
          <a:prstGeom prst="mathMultiply">
            <a:avLst/>
          </a:prstGeom>
          <a:solidFill>
            <a:srgbClr val="FF0000"/>
          </a:solidFill>
          <a:ln>
            <a:solidFill>
              <a:srgbClr val="05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ultiplication Sign 7">
            <a:extLst>
              <a:ext uri="{FF2B5EF4-FFF2-40B4-BE49-F238E27FC236}">
                <a16:creationId xmlns:a16="http://schemas.microsoft.com/office/drawing/2014/main" id="{0ADC3E1A-F66A-858B-A191-40939FE0EAD5}"/>
              </a:ext>
            </a:extLst>
          </p:cNvPr>
          <p:cNvSpPr/>
          <p:nvPr/>
        </p:nvSpPr>
        <p:spPr>
          <a:xfrm>
            <a:off x="2657102" y="1039089"/>
            <a:ext cx="164770" cy="187037"/>
          </a:xfrm>
          <a:prstGeom prst="mathMultiply">
            <a:avLst/>
          </a:prstGeom>
          <a:solidFill>
            <a:srgbClr val="FF0000"/>
          </a:solidFill>
          <a:ln>
            <a:solidFill>
              <a:srgbClr val="05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858CC3AE-4D9B-293A-6E75-E52E3B145A89}"/>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32</a:t>
            </a:r>
          </a:p>
        </p:txBody>
      </p:sp>
    </p:spTree>
    <p:extLst>
      <p:ext uri="{BB962C8B-B14F-4D97-AF65-F5344CB8AC3E}">
        <p14:creationId xmlns:p14="http://schemas.microsoft.com/office/powerpoint/2010/main" val="19975353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ultiplication Sign 4">
            <a:extLst>
              <a:ext uri="{FF2B5EF4-FFF2-40B4-BE49-F238E27FC236}">
                <a16:creationId xmlns:a16="http://schemas.microsoft.com/office/drawing/2014/main" id="{E279BB9C-BEAE-9981-A5D8-75F624445766}"/>
              </a:ext>
            </a:extLst>
          </p:cNvPr>
          <p:cNvSpPr/>
          <p:nvPr/>
        </p:nvSpPr>
        <p:spPr>
          <a:xfrm>
            <a:off x="2204356" y="3510641"/>
            <a:ext cx="164770" cy="187037"/>
          </a:xfrm>
          <a:prstGeom prst="mathMultiply">
            <a:avLst/>
          </a:prstGeom>
          <a:solidFill>
            <a:srgbClr val="FF0000"/>
          </a:solidFill>
          <a:ln>
            <a:solidFill>
              <a:srgbClr val="05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259CEDCC-67E0-DDDF-8524-155A5651B133}"/>
              </a:ext>
            </a:extLst>
          </p:cNvPr>
          <p:cNvGrpSpPr/>
          <p:nvPr/>
        </p:nvGrpSpPr>
        <p:grpSpPr>
          <a:xfrm>
            <a:off x="497279" y="530370"/>
            <a:ext cx="8149440" cy="4075337"/>
            <a:chOff x="497279" y="530370"/>
            <a:chExt cx="8149440" cy="4075337"/>
          </a:xfrm>
        </p:grpSpPr>
        <p:pic>
          <p:nvPicPr>
            <p:cNvPr id="3" name="Picture 2" descr="A screenshot of a computer&#10;&#10;AI-generated content may be incorrect.">
              <a:extLst>
                <a:ext uri="{FF2B5EF4-FFF2-40B4-BE49-F238E27FC236}">
                  <a16:creationId xmlns:a16="http://schemas.microsoft.com/office/drawing/2014/main" id="{7A26CFDD-CE7D-0047-87B0-9E5C9827BA2D}"/>
                </a:ext>
              </a:extLst>
            </p:cNvPr>
            <p:cNvPicPr>
              <a:picLocks noChangeAspect="1"/>
            </p:cNvPicPr>
            <p:nvPr/>
          </p:nvPicPr>
          <p:blipFill>
            <a:blip r:embed="rId2"/>
            <a:stretch>
              <a:fillRect/>
            </a:stretch>
          </p:blipFill>
          <p:spPr>
            <a:xfrm>
              <a:off x="497279" y="530370"/>
              <a:ext cx="8149440" cy="4075337"/>
            </a:xfrm>
            <a:prstGeom prst="rect">
              <a:avLst/>
            </a:prstGeom>
          </p:spPr>
        </p:pic>
        <p:pic>
          <p:nvPicPr>
            <p:cNvPr id="8" name="Picture 7" descr="A white screen with black text&#10;&#10;AI-generated content may be incorrect.">
              <a:extLst>
                <a:ext uri="{FF2B5EF4-FFF2-40B4-BE49-F238E27FC236}">
                  <a16:creationId xmlns:a16="http://schemas.microsoft.com/office/drawing/2014/main" id="{45A46F86-5F94-14B9-02AF-C769224FE799}"/>
                </a:ext>
              </a:extLst>
            </p:cNvPr>
            <p:cNvPicPr>
              <a:picLocks noChangeAspect="1"/>
            </p:cNvPicPr>
            <p:nvPr/>
          </p:nvPicPr>
          <p:blipFill>
            <a:blip r:embed="rId3"/>
            <a:stretch>
              <a:fillRect/>
            </a:stretch>
          </p:blipFill>
          <p:spPr>
            <a:xfrm>
              <a:off x="578921" y="1149145"/>
              <a:ext cx="6947065" cy="1286572"/>
            </a:xfrm>
            <a:prstGeom prst="rect">
              <a:avLst/>
            </a:prstGeom>
          </p:spPr>
        </p:pic>
      </p:grpSp>
      <p:sp>
        <p:nvSpPr>
          <p:cNvPr id="11" name="Multiplication Sign 10">
            <a:extLst>
              <a:ext uri="{FF2B5EF4-FFF2-40B4-BE49-F238E27FC236}">
                <a16:creationId xmlns:a16="http://schemas.microsoft.com/office/drawing/2014/main" id="{ECFF86DD-6529-BE7D-F47B-43320274264F}"/>
              </a:ext>
            </a:extLst>
          </p:cNvPr>
          <p:cNvSpPr/>
          <p:nvPr/>
        </p:nvSpPr>
        <p:spPr>
          <a:xfrm>
            <a:off x="2657102" y="1566057"/>
            <a:ext cx="164770" cy="187037"/>
          </a:xfrm>
          <a:prstGeom prst="mathMultiply">
            <a:avLst/>
          </a:prstGeom>
          <a:solidFill>
            <a:srgbClr val="FF0000"/>
          </a:solidFill>
          <a:ln>
            <a:solidFill>
              <a:srgbClr val="05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Multiplication Sign 12">
            <a:extLst>
              <a:ext uri="{FF2B5EF4-FFF2-40B4-BE49-F238E27FC236}">
                <a16:creationId xmlns:a16="http://schemas.microsoft.com/office/drawing/2014/main" id="{082F1F12-D7BB-027D-4EBF-2014739577A0}"/>
              </a:ext>
            </a:extLst>
          </p:cNvPr>
          <p:cNvSpPr/>
          <p:nvPr/>
        </p:nvSpPr>
        <p:spPr>
          <a:xfrm>
            <a:off x="2657102" y="3510641"/>
            <a:ext cx="164770" cy="187037"/>
          </a:xfrm>
          <a:prstGeom prst="mathMultiply">
            <a:avLst/>
          </a:prstGeom>
          <a:solidFill>
            <a:srgbClr val="FF0000"/>
          </a:solidFill>
          <a:ln>
            <a:solidFill>
              <a:srgbClr val="05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EA29E67-E16E-4453-788F-975909834C6B}"/>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33</a:t>
            </a:r>
          </a:p>
        </p:txBody>
      </p:sp>
    </p:spTree>
    <p:extLst>
      <p:ext uri="{BB962C8B-B14F-4D97-AF65-F5344CB8AC3E}">
        <p14:creationId xmlns:p14="http://schemas.microsoft.com/office/powerpoint/2010/main" val="14396579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33139-DDAE-74D8-02F1-ED456F9642EB}"/>
              </a:ext>
            </a:extLst>
          </p:cNvPr>
          <p:cNvSpPr>
            <a:spLocks noGrp="1"/>
          </p:cNvSpPr>
          <p:nvPr>
            <p:ph type="title"/>
          </p:nvPr>
        </p:nvSpPr>
        <p:spPr>
          <a:xfrm>
            <a:off x="720000" y="214941"/>
            <a:ext cx="7704000" cy="572700"/>
          </a:xfrm>
        </p:spPr>
        <p:txBody>
          <a:bodyPr/>
          <a:lstStyle/>
          <a:p>
            <a:r>
              <a:rPr lang="en-US"/>
              <a:t>RoBERTa</a:t>
            </a:r>
          </a:p>
        </p:txBody>
      </p:sp>
      <p:pic>
        <p:nvPicPr>
          <p:cNvPr id="3" name="Picture 2" descr="A screenshot of a computer program&#10;&#10;AI-generated content may be incorrect.">
            <a:extLst>
              <a:ext uri="{FF2B5EF4-FFF2-40B4-BE49-F238E27FC236}">
                <a16:creationId xmlns:a16="http://schemas.microsoft.com/office/drawing/2014/main" id="{A18C7055-551E-0A82-0DA2-5FFF448F96A8}"/>
              </a:ext>
            </a:extLst>
          </p:cNvPr>
          <p:cNvPicPr>
            <a:picLocks noChangeAspect="1"/>
          </p:cNvPicPr>
          <p:nvPr/>
        </p:nvPicPr>
        <p:blipFill>
          <a:blip r:embed="rId2"/>
          <a:stretch>
            <a:fillRect/>
          </a:stretch>
        </p:blipFill>
        <p:spPr>
          <a:xfrm>
            <a:off x="489858" y="1145912"/>
            <a:ext cx="8164285" cy="3334111"/>
          </a:xfrm>
          <a:prstGeom prst="rect">
            <a:avLst/>
          </a:prstGeom>
        </p:spPr>
      </p:pic>
      <p:sp>
        <p:nvSpPr>
          <p:cNvPr id="5" name="Multiplication Sign 4">
            <a:extLst>
              <a:ext uri="{FF2B5EF4-FFF2-40B4-BE49-F238E27FC236}">
                <a16:creationId xmlns:a16="http://schemas.microsoft.com/office/drawing/2014/main" id="{EFF6DEA6-E0DE-AEF7-DD82-C2049C437158}"/>
              </a:ext>
            </a:extLst>
          </p:cNvPr>
          <p:cNvSpPr/>
          <p:nvPr/>
        </p:nvSpPr>
        <p:spPr>
          <a:xfrm>
            <a:off x="2204356" y="4267693"/>
            <a:ext cx="164770" cy="187037"/>
          </a:xfrm>
          <a:prstGeom prst="mathMultiply">
            <a:avLst/>
          </a:prstGeom>
          <a:solidFill>
            <a:srgbClr val="FF0000"/>
          </a:solidFill>
          <a:ln>
            <a:solidFill>
              <a:srgbClr val="05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F43C52B-9257-1D05-168C-DEBAA9B3C952}"/>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34</a:t>
            </a:r>
          </a:p>
        </p:txBody>
      </p:sp>
    </p:spTree>
    <p:extLst>
      <p:ext uri="{BB962C8B-B14F-4D97-AF65-F5344CB8AC3E}">
        <p14:creationId xmlns:p14="http://schemas.microsoft.com/office/powerpoint/2010/main" val="30151015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C16FEF09-D85F-AD0A-E1E3-8C69513BB21E}"/>
              </a:ext>
            </a:extLst>
          </p:cNvPr>
          <p:cNvPicPr>
            <a:picLocks noChangeAspect="1"/>
          </p:cNvPicPr>
          <p:nvPr/>
        </p:nvPicPr>
        <p:blipFill>
          <a:blip r:embed="rId2"/>
          <a:stretch>
            <a:fillRect/>
          </a:stretch>
        </p:blipFill>
        <p:spPr>
          <a:xfrm>
            <a:off x="586344" y="430710"/>
            <a:ext cx="7963888" cy="4289497"/>
          </a:xfrm>
          <a:prstGeom prst="rect">
            <a:avLst/>
          </a:prstGeom>
        </p:spPr>
      </p:pic>
      <p:sp>
        <p:nvSpPr>
          <p:cNvPr id="5" name="Multiplication Sign 4">
            <a:extLst>
              <a:ext uri="{FF2B5EF4-FFF2-40B4-BE49-F238E27FC236}">
                <a16:creationId xmlns:a16="http://schemas.microsoft.com/office/drawing/2014/main" id="{4B352D9E-4C09-F565-8EAA-71E38DC0CE38}"/>
              </a:ext>
            </a:extLst>
          </p:cNvPr>
          <p:cNvSpPr/>
          <p:nvPr/>
        </p:nvSpPr>
        <p:spPr>
          <a:xfrm>
            <a:off x="2285999" y="823849"/>
            <a:ext cx="164770" cy="187037"/>
          </a:xfrm>
          <a:prstGeom prst="mathMultiply">
            <a:avLst/>
          </a:prstGeom>
          <a:solidFill>
            <a:srgbClr val="FF0000"/>
          </a:solidFill>
          <a:ln>
            <a:solidFill>
              <a:srgbClr val="05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Multiplication Sign 6">
            <a:extLst>
              <a:ext uri="{FF2B5EF4-FFF2-40B4-BE49-F238E27FC236}">
                <a16:creationId xmlns:a16="http://schemas.microsoft.com/office/drawing/2014/main" id="{4EE29256-74A2-0978-F388-8A380BC4B50B}"/>
              </a:ext>
            </a:extLst>
          </p:cNvPr>
          <p:cNvSpPr/>
          <p:nvPr/>
        </p:nvSpPr>
        <p:spPr>
          <a:xfrm>
            <a:off x="2998518" y="3918855"/>
            <a:ext cx="164770" cy="187037"/>
          </a:xfrm>
          <a:prstGeom prst="mathMultiply">
            <a:avLst/>
          </a:prstGeom>
          <a:solidFill>
            <a:srgbClr val="FF0000"/>
          </a:solidFill>
          <a:ln>
            <a:solidFill>
              <a:srgbClr val="05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Multiplication Sign 8">
            <a:extLst>
              <a:ext uri="{FF2B5EF4-FFF2-40B4-BE49-F238E27FC236}">
                <a16:creationId xmlns:a16="http://schemas.microsoft.com/office/drawing/2014/main" id="{A7F26110-0CB5-EC3C-F8DF-263FFF63F533}"/>
              </a:ext>
            </a:extLst>
          </p:cNvPr>
          <p:cNvSpPr/>
          <p:nvPr/>
        </p:nvSpPr>
        <p:spPr>
          <a:xfrm>
            <a:off x="2998518" y="2679368"/>
            <a:ext cx="164770" cy="187037"/>
          </a:xfrm>
          <a:prstGeom prst="mathMultiply">
            <a:avLst/>
          </a:prstGeom>
          <a:solidFill>
            <a:srgbClr val="FF0000"/>
          </a:solidFill>
          <a:ln>
            <a:solidFill>
              <a:srgbClr val="05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Multiplication Sign 10">
            <a:extLst>
              <a:ext uri="{FF2B5EF4-FFF2-40B4-BE49-F238E27FC236}">
                <a16:creationId xmlns:a16="http://schemas.microsoft.com/office/drawing/2014/main" id="{8FDE01AE-A7F3-773B-7AB6-F90BC67FB657}"/>
              </a:ext>
            </a:extLst>
          </p:cNvPr>
          <p:cNvSpPr/>
          <p:nvPr/>
        </p:nvSpPr>
        <p:spPr>
          <a:xfrm>
            <a:off x="2998518" y="2063336"/>
            <a:ext cx="164770" cy="187037"/>
          </a:xfrm>
          <a:prstGeom prst="mathMultiply">
            <a:avLst/>
          </a:prstGeom>
          <a:solidFill>
            <a:srgbClr val="FF0000"/>
          </a:solidFill>
          <a:ln>
            <a:solidFill>
              <a:srgbClr val="05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0A50158F-BE11-6EC7-DEA4-8E6ECEF6463F}"/>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35</a:t>
            </a:r>
          </a:p>
        </p:txBody>
      </p:sp>
    </p:spTree>
    <p:extLst>
      <p:ext uri="{BB962C8B-B14F-4D97-AF65-F5344CB8AC3E}">
        <p14:creationId xmlns:p14="http://schemas.microsoft.com/office/powerpoint/2010/main" val="27193262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3C3B0-8CB4-AFF1-1429-B9BAC0F8E7B4}"/>
              </a:ext>
            </a:extLst>
          </p:cNvPr>
          <p:cNvSpPr>
            <a:spLocks noGrp="1"/>
          </p:cNvSpPr>
          <p:nvPr>
            <p:ph type="title"/>
          </p:nvPr>
        </p:nvSpPr>
        <p:spPr/>
        <p:txBody>
          <a:bodyPr/>
          <a:lstStyle/>
          <a:p>
            <a:r>
              <a:rPr lang="en-US"/>
              <a:t>Phi-2</a:t>
            </a:r>
          </a:p>
        </p:txBody>
      </p:sp>
      <p:pic>
        <p:nvPicPr>
          <p:cNvPr id="4" name="Picture 3" descr="A screenshot of a computer program&#10;&#10;AI-generated content may be incorrect.">
            <a:extLst>
              <a:ext uri="{FF2B5EF4-FFF2-40B4-BE49-F238E27FC236}">
                <a16:creationId xmlns:a16="http://schemas.microsoft.com/office/drawing/2014/main" id="{250A5233-96F0-CD91-FD0C-E9FD2E2CEE0C}"/>
              </a:ext>
            </a:extLst>
          </p:cNvPr>
          <p:cNvPicPr>
            <a:picLocks noChangeAspect="1"/>
          </p:cNvPicPr>
          <p:nvPr/>
        </p:nvPicPr>
        <p:blipFill>
          <a:blip r:embed="rId2"/>
          <a:stretch>
            <a:fillRect/>
          </a:stretch>
        </p:blipFill>
        <p:spPr>
          <a:xfrm>
            <a:off x="489858" y="1145912"/>
            <a:ext cx="8164285" cy="3334111"/>
          </a:xfrm>
          <a:prstGeom prst="rect">
            <a:avLst/>
          </a:prstGeom>
        </p:spPr>
      </p:pic>
      <p:sp>
        <p:nvSpPr>
          <p:cNvPr id="6" name="TextBox 5">
            <a:extLst>
              <a:ext uri="{FF2B5EF4-FFF2-40B4-BE49-F238E27FC236}">
                <a16:creationId xmlns:a16="http://schemas.microsoft.com/office/drawing/2014/main" id="{60A9B105-3D4E-24A3-10FA-EE7F887BC4CB}"/>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36</a:t>
            </a:r>
          </a:p>
        </p:txBody>
      </p:sp>
    </p:spTree>
    <p:extLst>
      <p:ext uri="{BB962C8B-B14F-4D97-AF65-F5344CB8AC3E}">
        <p14:creationId xmlns:p14="http://schemas.microsoft.com/office/powerpoint/2010/main" val="16694231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38F5F-E9F9-BEAE-8D6D-39B9432289AE}"/>
              </a:ext>
            </a:extLst>
          </p:cNvPr>
          <p:cNvSpPr>
            <a:spLocks noGrp="1"/>
          </p:cNvSpPr>
          <p:nvPr>
            <p:ph type="title"/>
          </p:nvPr>
        </p:nvSpPr>
        <p:spPr>
          <a:xfrm>
            <a:off x="712673" y="371756"/>
            <a:ext cx="7704000" cy="572700"/>
          </a:xfrm>
        </p:spPr>
        <p:txBody>
          <a:bodyPr/>
          <a:lstStyle/>
          <a:p>
            <a:r>
              <a:rPr lang="en-US"/>
              <a:t>Evaluation Metrics</a:t>
            </a:r>
          </a:p>
        </p:txBody>
      </p:sp>
      <p:sp>
        <p:nvSpPr>
          <p:cNvPr id="3" name="TextBox 2">
            <a:extLst>
              <a:ext uri="{FF2B5EF4-FFF2-40B4-BE49-F238E27FC236}">
                <a16:creationId xmlns:a16="http://schemas.microsoft.com/office/drawing/2014/main" id="{51AE63AE-0CB8-F159-BDF8-15CDEA3843CD}"/>
              </a:ext>
            </a:extLst>
          </p:cNvPr>
          <p:cNvSpPr txBox="1"/>
          <p:nvPr/>
        </p:nvSpPr>
        <p:spPr>
          <a:xfrm>
            <a:off x="557802" y="1014141"/>
            <a:ext cx="8022980" cy="418576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Exact Match (EM): </a:t>
            </a:r>
            <a:r>
              <a:rPr lang="en-US"/>
              <a:t>Checks if predicted answer exactly matches the ground truth. If prediction exactly matches the ground truth → EM = 1, else EM = 0</a:t>
            </a:r>
          </a:p>
          <a:p>
            <a:pPr algn="ctr"/>
            <a:r>
              <a:rPr lang="en-US">
                <a:latin typeface="Consolas"/>
              </a:rPr>
              <a:t>int(</a:t>
            </a:r>
            <a:r>
              <a:rPr lang="en-US" err="1">
                <a:latin typeface="Consolas"/>
              </a:rPr>
              <a:t>normalize_answer</a:t>
            </a:r>
            <a:r>
              <a:rPr lang="en-US">
                <a:latin typeface="Consolas"/>
              </a:rPr>
              <a:t>(pred) == </a:t>
            </a:r>
            <a:r>
              <a:rPr lang="en-US" err="1">
                <a:latin typeface="Consolas"/>
              </a:rPr>
              <a:t>normalize_answer</a:t>
            </a:r>
            <a:r>
              <a:rPr lang="en-US">
                <a:latin typeface="Consolas"/>
              </a:rPr>
              <a:t>(true))</a:t>
            </a:r>
          </a:p>
          <a:p>
            <a:endParaRPr lang="en-US"/>
          </a:p>
          <a:p>
            <a:r>
              <a:rPr lang="en-US" b="1"/>
              <a:t>F1 Score: </a:t>
            </a:r>
            <a:r>
              <a:rPr lang="en-US"/>
              <a:t>Measures token overlap between predicted and true answer (harmonic mean of Precision &amp; Recall).</a:t>
            </a:r>
          </a:p>
          <a:p>
            <a:pPr algn="ctr"/>
            <a:r>
              <a:rPr lang="en-US">
                <a:latin typeface="Consolas"/>
              </a:rPr>
              <a:t>2 * (precision * recall) / (precision + recall)</a:t>
            </a:r>
          </a:p>
          <a:p>
            <a:endParaRPr lang="en-US"/>
          </a:p>
          <a:p>
            <a:r>
              <a:rPr lang="en-US" b="1"/>
              <a:t>BLEU Score: </a:t>
            </a:r>
            <a:r>
              <a:rPr lang="en-US"/>
              <a:t>Measures how many n-grams (phrases) from the predicted answer appear in the true answer. Measures how similar the predicted answer is to the reference. BLEU considers word order &amp; fluency.</a:t>
            </a:r>
          </a:p>
          <a:p>
            <a:pPr algn="ctr"/>
            <a:r>
              <a:rPr lang="en-US" err="1">
                <a:latin typeface="Consolas"/>
              </a:rPr>
              <a:t>sentence_bleu</a:t>
            </a:r>
            <a:r>
              <a:rPr lang="en-US">
                <a:latin typeface="Consolas"/>
              </a:rPr>
              <a:t>([</a:t>
            </a:r>
            <a:r>
              <a:rPr lang="en-US" err="1">
                <a:latin typeface="Consolas"/>
              </a:rPr>
              <a:t>true_tokens</a:t>
            </a:r>
            <a:r>
              <a:rPr lang="en-US">
                <a:latin typeface="Consolas"/>
              </a:rPr>
              <a:t>], </a:t>
            </a:r>
            <a:r>
              <a:rPr lang="en-US" err="1">
                <a:latin typeface="Consolas"/>
              </a:rPr>
              <a:t>pred_tokens</a:t>
            </a:r>
            <a:r>
              <a:rPr lang="en-US">
                <a:latin typeface="Consolas"/>
              </a:rPr>
              <a:t>)</a:t>
            </a:r>
          </a:p>
          <a:p>
            <a:endParaRPr lang="en-US"/>
          </a:p>
          <a:p>
            <a:r>
              <a:rPr lang="en-US" b="1"/>
              <a:t>ROUGE Score: </a:t>
            </a:r>
            <a:r>
              <a:rPr lang="en-US"/>
              <a:t>Measures the recall of generated words compared to the reference answer. </a:t>
            </a:r>
          </a:p>
          <a:p>
            <a:r>
              <a:rPr lang="en-US"/>
              <a:t>Measures word recall (similar to F1 but for longer text generation). </a:t>
            </a:r>
            <a:r>
              <a:rPr lang="en-US" b="1"/>
              <a:t>ROUGE-L Score:</a:t>
            </a:r>
            <a:r>
              <a:rPr lang="en-US"/>
              <a:t> </a:t>
            </a:r>
            <a:r>
              <a:rPr lang="en-US" b="1"/>
              <a:t>High (good match, even with slight variations).</a:t>
            </a:r>
          </a:p>
          <a:p>
            <a:pPr algn="ctr"/>
            <a:r>
              <a:rPr lang="en-US" err="1">
                <a:latin typeface="Consolas"/>
              </a:rPr>
              <a:t>rouge_evaluator.get_scores</a:t>
            </a:r>
            <a:r>
              <a:rPr lang="en-US">
                <a:latin typeface="Consolas"/>
              </a:rPr>
              <a:t>(pred, true)["rouge-l"]["f"]</a:t>
            </a:r>
          </a:p>
          <a:p>
            <a:endParaRPr lang="en-US"/>
          </a:p>
          <a:p>
            <a:endParaRPr lang="en-US"/>
          </a:p>
        </p:txBody>
      </p:sp>
      <p:sp>
        <p:nvSpPr>
          <p:cNvPr id="4" name="TextBox 3">
            <a:extLst>
              <a:ext uri="{FF2B5EF4-FFF2-40B4-BE49-F238E27FC236}">
                <a16:creationId xmlns:a16="http://schemas.microsoft.com/office/drawing/2014/main" id="{64A79CC9-E496-142E-5D59-D23C994BB3C7}"/>
              </a:ext>
            </a:extLst>
          </p:cNvPr>
          <p:cNvSpPr txBox="1"/>
          <p:nvPr/>
        </p:nvSpPr>
        <p:spPr>
          <a:xfrm>
            <a:off x="8717776" y="4746583"/>
            <a:ext cx="49824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37</a:t>
            </a:r>
          </a:p>
        </p:txBody>
      </p:sp>
    </p:spTree>
    <p:extLst>
      <p:ext uri="{BB962C8B-B14F-4D97-AF65-F5344CB8AC3E}">
        <p14:creationId xmlns:p14="http://schemas.microsoft.com/office/powerpoint/2010/main" val="5059712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FBB25-E0DD-3BD0-DCFD-D15B7FD280BA}"/>
              </a:ext>
            </a:extLst>
          </p:cNvPr>
          <p:cNvSpPr>
            <a:spLocks noGrp="1"/>
          </p:cNvSpPr>
          <p:nvPr>
            <p:ph type="title"/>
          </p:nvPr>
        </p:nvSpPr>
        <p:spPr/>
        <p:txBody>
          <a:bodyPr/>
          <a:lstStyle/>
          <a:p>
            <a:r>
              <a:rPr lang="en-US"/>
              <a:t>Performance Metrics Comparison</a:t>
            </a:r>
          </a:p>
        </p:txBody>
      </p:sp>
      <p:sp>
        <p:nvSpPr>
          <p:cNvPr id="4" name="TextBox 3">
            <a:extLst>
              <a:ext uri="{FF2B5EF4-FFF2-40B4-BE49-F238E27FC236}">
                <a16:creationId xmlns:a16="http://schemas.microsoft.com/office/drawing/2014/main" id="{9AE48793-5E9B-E346-A734-22EE8A4B5E65}"/>
              </a:ext>
            </a:extLst>
          </p:cNvPr>
          <p:cNvSpPr txBox="1"/>
          <p:nvPr/>
        </p:nvSpPr>
        <p:spPr>
          <a:xfrm>
            <a:off x="8671332" y="4777897"/>
            <a:ext cx="47423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38</a:t>
            </a:r>
          </a:p>
        </p:txBody>
      </p:sp>
      <p:graphicFrame>
        <p:nvGraphicFramePr>
          <p:cNvPr id="6" name="Table 5">
            <a:extLst>
              <a:ext uri="{FF2B5EF4-FFF2-40B4-BE49-F238E27FC236}">
                <a16:creationId xmlns:a16="http://schemas.microsoft.com/office/drawing/2014/main" id="{002C893E-0443-09C7-5D84-53C677201D4A}"/>
              </a:ext>
            </a:extLst>
          </p:cNvPr>
          <p:cNvGraphicFramePr>
            <a:graphicFrameLocks noGrp="1"/>
          </p:cNvGraphicFramePr>
          <p:nvPr/>
        </p:nvGraphicFramePr>
        <p:xfrm>
          <a:off x="533400" y="1666875"/>
          <a:ext cx="8077200" cy="1809750"/>
        </p:xfrm>
        <a:graphic>
          <a:graphicData uri="http://schemas.openxmlformats.org/drawingml/2006/table">
            <a:tbl>
              <a:tblPr bandRow="1">
                <a:tableStyleId>{C4D612F1-09ED-4C33-879A-755D4044D4A4}</a:tableStyleId>
              </a:tblPr>
              <a:tblGrid>
                <a:gridCol w="2076450">
                  <a:extLst>
                    <a:ext uri="{9D8B030D-6E8A-4147-A177-3AD203B41FA5}">
                      <a16:colId xmlns:a16="http://schemas.microsoft.com/office/drawing/2014/main" val="746462607"/>
                    </a:ext>
                  </a:extLst>
                </a:gridCol>
                <a:gridCol w="2286000">
                  <a:extLst>
                    <a:ext uri="{9D8B030D-6E8A-4147-A177-3AD203B41FA5}">
                      <a16:colId xmlns:a16="http://schemas.microsoft.com/office/drawing/2014/main" val="3051054587"/>
                    </a:ext>
                  </a:extLst>
                </a:gridCol>
                <a:gridCol w="1857375">
                  <a:extLst>
                    <a:ext uri="{9D8B030D-6E8A-4147-A177-3AD203B41FA5}">
                      <a16:colId xmlns:a16="http://schemas.microsoft.com/office/drawing/2014/main" val="1984535034"/>
                    </a:ext>
                  </a:extLst>
                </a:gridCol>
                <a:gridCol w="1857375">
                  <a:extLst>
                    <a:ext uri="{9D8B030D-6E8A-4147-A177-3AD203B41FA5}">
                      <a16:colId xmlns:a16="http://schemas.microsoft.com/office/drawing/2014/main" val="1191485290"/>
                    </a:ext>
                  </a:extLst>
                </a:gridCol>
              </a:tblGrid>
              <a:tr h="361950">
                <a:tc>
                  <a:txBody>
                    <a:bodyPr/>
                    <a:lstStyle/>
                    <a:p>
                      <a:pPr algn="ctr" fontAlgn="base">
                        <a:lnSpc>
                          <a:spcPts val="1650"/>
                        </a:lnSpc>
                        <a:buNone/>
                      </a:pPr>
                      <a:r>
                        <a:rPr lang="en-US" sz="1400">
                          <a:effectLst/>
                          <a:latin typeface="Arial" panose="020B0604020202020204" pitchFamily="34" charset="0"/>
                        </a:rPr>
                        <a:t>Evaluation metrics used</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effectLst/>
                          <a:latin typeface="Arial" panose="020B0604020202020204" pitchFamily="34" charset="0"/>
                        </a:rPr>
                        <a:t>T-5</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effectLst/>
                          <a:latin typeface="Arial" panose="020B0604020202020204" pitchFamily="34" charset="0"/>
                        </a:rPr>
                        <a:t>RoBERTa</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effectLst/>
                          <a:latin typeface="Arial" panose="020B0604020202020204" pitchFamily="34" charset="0"/>
                        </a:rPr>
                        <a:t>Phi-2</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3727570311"/>
                  </a:ext>
                </a:extLst>
              </a:tr>
              <a:tr h="361950">
                <a:tc>
                  <a:txBody>
                    <a:bodyPr/>
                    <a:lstStyle/>
                    <a:p>
                      <a:pPr algn="ctr" fontAlgn="base">
                        <a:lnSpc>
                          <a:spcPts val="1650"/>
                        </a:lnSpc>
                        <a:buNone/>
                      </a:pPr>
                      <a:r>
                        <a:rPr lang="en-US" sz="1400">
                          <a:effectLst/>
                          <a:latin typeface="Arial" panose="020B0604020202020204" pitchFamily="34" charset="0"/>
                        </a:rPr>
                        <a:t>Exact Match</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effectLst/>
                          <a:latin typeface="Arial" panose="020B0604020202020204" pitchFamily="34" charset="0"/>
                        </a:rPr>
                        <a:t>0.921</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solidFill>
                            <a:srgbClr val="050505"/>
                          </a:solidFill>
                          <a:effectLst/>
                          <a:latin typeface="Arial" panose="020B0604020202020204" pitchFamily="34" charset="0"/>
                        </a:rPr>
                        <a:t>0.801</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solidFill>
                            <a:srgbClr val="050505"/>
                          </a:solidFill>
                          <a:effectLst/>
                          <a:latin typeface="Arial" panose="020B0604020202020204" pitchFamily="34" charset="0"/>
                        </a:rPr>
                        <a:t>0.968</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3675323409"/>
                  </a:ext>
                </a:extLst>
              </a:tr>
              <a:tr h="361950">
                <a:tc>
                  <a:txBody>
                    <a:bodyPr/>
                    <a:lstStyle/>
                    <a:p>
                      <a:pPr algn="ctr" fontAlgn="base">
                        <a:lnSpc>
                          <a:spcPts val="1650"/>
                        </a:lnSpc>
                        <a:buNone/>
                      </a:pPr>
                      <a:r>
                        <a:rPr lang="en-US" sz="1400">
                          <a:effectLst/>
                          <a:latin typeface="Arial" panose="020B0604020202020204" pitchFamily="34" charset="0"/>
                        </a:rPr>
                        <a:t>F1 score</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effectLst/>
                          <a:latin typeface="Arial" panose="020B0604020202020204" pitchFamily="34" charset="0"/>
                        </a:rPr>
                        <a:t>0.910</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solidFill>
                            <a:srgbClr val="050505"/>
                          </a:solidFill>
                          <a:effectLst/>
                          <a:latin typeface="Arial" panose="020B0604020202020204" pitchFamily="34" charset="0"/>
                        </a:rPr>
                        <a:t>0.836</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solidFill>
                            <a:srgbClr val="050505"/>
                          </a:solidFill>
                          <a:effectLst/>
                          <a:latin typeface="Arial" panose="020B0604020202020204" pitchFamily="34" charset="0"/>
                        </a:rPr>
                        <a:t>0.946</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3053659932"/>
                  </a:ext>
                </a:extLst>
              </a:tr>
              <a:tr h="361950">
                <a:tc>
                  <a:txBody>
                    <a:bodyPr/>
                    <a:lstStyle/>
                    <a:p>
                      <a:pPr algn="ctr" fontAlgn="base">
                        <a:lnSpc>
                          <a:spcPts val="1650"/>
                        </a:lnSpc>
                        <a:buNone/>
                      </a:pPr>
                      <a:r>
                        <a:rPr lang="en-US" sz="1400">
                          <a:effectLst/>
                          <a:latin typeface="Arial" panose="020B0604020202020204" pitchFamily="34" charset="0"/>
                        </a:rPr>
                        <a:t>BLEU score</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effectLst/>
                          <a:latin typeface="Arial" panose="020B0604020202020204" pitchFamily="34" charset="0"/>
                        </a:rPr>
                        <a:t>0.243</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solidFill>
                            <a:srgbClr val="050505"/>
                          </a:solidFill>
                          <a:effectLst/>
                          <a:latin typeface="Arial" panose="020B0604020202020204" pitchFamily="34" charset="0"/>
                        </a:rPr>
                        <a:t>0.171</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solidFill>
                            <a:srgbClr val="050505"/>
                          </a:solidFill>
                          <a:effectLst/>
                          <a:latin typeface="Arial" panose="020B0604020202020204" pitchFamily="34" charset="0"/>
                        </a:rPr>
                        <a:t>0.342</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750699099"/>
                  </a:ext>
                </a:extLst>
              </a:tr>
              <a:tr h="361950">
                <a:tc>
                  <a:txBody>
                    <a:bodyPr/>
                    <a:lstStyle/>
                    <a:p>
                      <a:pPr algn="ctr" fontAlgn="base">
                        <a:lnSpc>
                          <a:spcPts val="1650"/>
                        </a:lnSpc>
                        <a:buNone/>
                      </a:pPr>
                      <a:r>
                        <a:rPr lang="en-US" sz="1400">
                          <a:effectLst/>
                          <a:latin typeface="Arial" panose="020B0604020202020204" pitchFamily="34" charset="0"/>
                        </a:rPr>
                        <a:t>ROUGE-L</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effectLst/>
                          <a:latin typeface="Arial" panose="020B0604020202020204" pitchFamily="34" charset="0"/>
                        </a:rPr>
                        <a:t>0.862</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solidFill>
                            <a:srgbClr val="050505"/>
                          </a:solidFill>
                          <a:effectLst/>
                          <a:latin typeface="Arial" panose="020B0604020202020204" pitchFamily="34" charset="0"/>
                        </a:rPr>
                        <a:t>0.810</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fontAlgn="base">
                        <a:lnSpc>
                          <a:spcPts val="1650"/>
                        </a:lnSpc>
                        <a:buNone/>
                      </a:pPr>
                      <a:r>
                        <a:rPr lang="en-US" sz="1400">
                          <a:solidFill>
                            <a:srgbClr val="050505"/>
                          </a:solidFill>
                          <a:effectLst/>
                          <a:latin typeface="Arial" panose="020B0604020202020204" pitchFamily="34" charset="0"/>
                        </a:rPr>
                        <a:t>0.953</a:t>
                      </a:r>
                      <a:endParaRPr lang="en-US">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3613863953"/>
                  </a:ext>
                </a:extLst>
              </a:tr>
            </a:tbl>
          </a:graphicData>
        </a:graphic>
      </p:graphicFrame>
    </p:spTree>
    <p:extLst>
      <p:ext uri="{BB962C8B-B14F-4D97-AF65-F5344CB8AC3E}">
        <p14:creationId xmlns:p14="http://schemas.microsoft.com/office/powerpoint/2010/main" val="22175545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diagram of a diagram&#10;&#10;AI-generated content may be incorrect.">
            <a:extLst>
              <a:ext uri="{FF2B5EF4-FFF2-40B4-BE49-F238E27FC236}">
                <a16:creationId xmlns:a16="http://schemas.microsoft.com/office/drawing/2014/main" id="{1B1A0215-C8DF-DE08-1E7A-90667D8FA6B3}"/>
              </a:ext>
            </a:extLst>
          </p:cNvPr>
          <p:cNvPicPr>
            <a:picLocks noChangeAspect="1"/>
          </p:cNvPicPr>
          <p:nvPr/>
        </p:nvPicPr>
        <p:blipFill>
          <a:blip r:embed="rId2"/>
          <a:stretch>
            <a:fillRect/>
          </a:stretch>
        </p:blipFill>
        <p:spPr>
          <a:xfrm>
            <a:off x="317912" y="586711"/>
            <a:ext cx="8497660" cy="3970075"/>
          </a:xfrm>
          <a:prstGeom prst="rect">
            <a:avLst/>
          </a:prstGeom>
        </p:spPr>
      </p:pic>
      <p:sp>
        <p:nvSpPr>
          <p:cNvPr id="4" name="Title 1">
            <a:extLst>
              <a:ext uri="{FF2B5EF4-FFF2-40B4-BE49-F238E27FC236}">
                <a16:creationId xmlns:a16="http://schemas.microsoft.com/office/drawing/2014/main" id="{3194A2BA-D624-C348-33C8-608913E80D22}"/>
              </a:ext>
            </a:extLst>
          </p:cNvPr>
          <p:cNvSpPr>
            <a:spLocks noGrp="1"/>
          </p:cNvSpPr>
          <p:nvPr>
            <p:ph type="title"/>
          </p:nvPr>
        </p:nvSpPr>
        <p:spPr>
          <a:xfrm>
            <a:off x="719381" y="248983"/>
            <a:ext cx="7704000" cy="337837"/>
          </a:xfrm>
        </p:spPr>
        <p:txBody>
          <a:bodyPr/>
          <a:lstStyle/>
          <a:p>
            <a:r>
              <a:rPr lang="en-US" sz="3200"/>
              <a:t>Work Flow</a:t>
            </a:r>
            <a:endParaRPr lang="en-US"/>
          </a:p>
        </p:txBody>
      </p:sp>
      <p:sp>
        <p:nvSpPr>
          <p:cNvPr id="5" name="TextBox 4">
            <a:extLst>
              <a:ext uri="{FF2B5EF4-FFF2-40B4-BE49-F238E27FC236}">
                <a16:creationId xmlns:a16="http://schemas.microsoft.com/office/drawing/2014/main" id="{B6CC9C4B-AEB7-83EC-CDBE-069666710C32}"/>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39</a:t>
            </a:r>
            <a:endParaRPr lang="en-US"/>
          </a:p>
        </p:txBody>
      </p:sp>
    </p:spTree>
    <p:extLst>
      <p:ext uri="{BB962C8B-B14F-4D97-AF65-F5344CB8AC3E}">
        <p14:creationId xmlns:p14="http://schemas.microsoft.com/office/powerpoint/2010/main" val="3014526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9" name="Google Shape;189;p30"/>
          <p:cNvSpPr txBox="1">
            <a:spLocks noGrp="1"/>
          </p:cNvSpPr>
          <p:nvPr>
            <p:ph type="title"/>
          </p:nvPr>
        </p:nvSpPr>
        <p:spPr>
          <a:xfrm>
            <a:off x="720000" y="51256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Statement</a:t>
            </a:r>
            <a:endParaRPr/>
          </a:p>
        </p:txBody>
      </p:sp>
      <p:sp>
        <p:nvSpPr>
          <p:cNvPr id="3" name="TextBox 2">
            <a:extLst>
              <a:ext uri="{FF2B5EF4-FFF2-40B4-BE49-F238E27FC236}">
                <a16:creationId xmlns:a16="http://schemas.microsoft.com/office/drawing/2014/main" id="{CD06FB89-CA8F-AD23-507A-67B01BE8F804}"/>
              </a:ext>
            </a:extLst>
          </p:cNvPr>
          <p:cNvSpPr txBox="1"/>
          <p:nvPr/>
        </p:nvSpPr>
        <p:spPr>
          <a:xfrm>
            <a:off x="720000" y="1575955"/>
            <a:ext cx="7863168" cy="1477328"/>
          </a:xfrm>
          <a:prstGeom prst="rect">
            <a:avLst/>
          </a:prstGeom>
          <a:noFill/>
        </p:spPr>
        <p:txBody>
          <a:bodyPr wrap="square" lIns="91440" tIns="45720" rIns="91440" bIns="45720" anchor="t">
            <a:spAutoFit/>
          </a:bodyPr>
          <a:lstStyle/>
          <a:p>
            <a:pPr algn="just"/>
            <a:r>
              <a:rPr lang="en-US" sz="1800">
                <a:ea typeface="Inter"/>
              </a:rPr>
              <a:t>To develop an AI-driven framework for analyzing high-entropy alloys (HEAs) {alloys with unique properties} by leveraging large language models (LLMs) to create an integrated question-answering (Q/A) system for precise literature mining.</a:t>
            </a:r>
            <a:endParaRPr lang="en-US" sz="1800"/>
          </a:p>
          <a:p>
            <a:pPr algn="just" rtl="0" fontAlgn="base"/>
            <a:r>
              <a:rPr lang="en-US" sz="1800" b="0" i="0">
                <a:solidFill>
                  <a:srgbClr val="543E34"/>
                </a:solidFill>
                <a:effectLst/>
                <a:latin typeface="Inter"/>
                <a:ea typeface="Inter"/>
              </a:rPr>
              <a:t>​</a:t>
            </a:r>
          </a:p>
        </p:txBody>
      </p:sp>
      <p:sp>
        <p:nvSpPr>
          <p:cNvPr id="8" name="TextBox 7">
            <a:extLst>
              <a:ext uri="{FF2B5EF4-FFF2-40B4-BE49-F238E27FC236}">
                <a16:creationId xmlns:a16="http://schemas.microsoft.com/office/drawing/2014/main" id="{1EC925B4-7714-BD53-84C4-BE5563FFCCCD}"/>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4</a:t>
            </a:r>
          </a:p>
        </p:txBody>
      </p:sp>
    </p:spTree>
    <p:extLst>
      <p:ext uri="{BB962C8B-B14F-4D97-AF65-F5344CB8AC3E}">
        <p14:creationId xmlns:p14="http://schemas.microsoft.com/office/powerpoint/2010/main" val="11496184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18">
          <a:extLst>
            <a:ext uri="{FF2B5EF4-FFF2-40B4-BE49-F238E27FC236}">
              <a16:creationId xmlns:a16="http://schemas.microsoft.com/office/drawing/2014/main" id="{28508CAD-4547-915F-0328-D6EFF3A6B1F4}"/>
            </a:ext>
          </a:extLst>
        </p:cNvPr>
        <p:cNvGrpSpPr/>
        <p:nvPr/>
      </p:nvGrpSpPr>
      <p:grpSpPr>
        <a:xfrm>
          <a:off x="0" y="0"/>
          <a:ext cx="0" cy="0"/>
          <a:chOff x="0" y="0"/>
          <a:chExt cx="0" cy="0"/>
        </a:xfrm>
      </p:grpSpPr>
      <p:sp>
        <p:nvSpPr>
          <p:cNvPr id="219" name="Google Shape;219;p32">
            <a:extLst>
              <a:ext uri="{FF2B5EF4-FFF2-40B4-BE49-F238E27FC236}">
                <a16:creationId xmlns:a16="http://schemas.microsoft.com/office/drawing/2014/main" id="{EFA6534E-C337-78D3-2657-DC4576E2307F}"/>
              </a:ext>
            </a:extLst>
          </p:cNvPr>
          <p:cNvSpPr txBox="1">
            <a:spLocks noGrp="1"/>
          </p:cNvSpPr>
          <p:nvPr>
            <p:ph type="title"/>
          </p:nvPr>
        </p:nvSpPr>
        <p:spPr>
          <a:xfrm>
            <a:off x="1805333" y="2032958"/>
            <a:ext cx="5533333" cy="894300"/>
          </a:xfrm>
          <a:prstGeom prst="rect">
            <a:avLst/>
          </a:prstGeom>
        </p:spPr>
        <p:txBody>
          <a:bodyPr spcFirstLastPara="1" wrap="square" lIns="91425" tIns="91425" rIns="91425" bIns="91425" anchor="t" anchorCtr="0">
            <a:noAutofit/>
          </a:bodyPr>
          <a:lstStyle/>
          <a:p>
            <a:pPr algn="ctr"/>
            <a:r>
              <a:rPr lang="en"/>
              <a:t>QnA Pair Generation</a:t>
            </a:r>
            <a:endParaRPr lang="en-US"/>
          </a:p>
        </p:txBody>
      </p:sp>
      <p:pic>
        <p:nvPicPr>
          <p:cNvPr id="221" name="Google Shape;221;p32">
            <a:extLst>
              <a:ext uri="{FF2B5EF4-FFF2-40B4-BE49-F238E27FC236}">
                <a16:creationId xmlns:a16="http://schemas.microsoft.com/office/drawing/2014/main" id="{92E70B3A-DFC5-1FDC-201D-08051BDC6387}"/>
              </a:ext>
            </a:extLst>
          </p:cNvPr>
          <p:cNvPicPr preferRelativeResize="0"/>
          <p:nvPr/>
        </p:nvPicPr>
        <p:blipFill>
          <a:blip r:embed="rId3">
            <a:alphaModFix/>
          </a:blip>
          <a:stretch>
            <a:fillRect/>
          </a:stretch>
        </p:blipFill>
        <p:spPr>
          <a:xfrm rot="-3812036">
            <a:off x="6567713" y="3054150"/>
            <a:ext cx="2576275" cy="2089349"/>
          </a:xfrm>
          <a:prstGeom prst="rect">
            <a:avLst/>
          </a:prstGeom>
          <a:noFill/>
          <a:ln>
            <a:noFill/>
          </a:ln>
        </p:spPr>
      </p:pic>
      <p:pic>
        <p:nvPicPr>
          <p:cNvPr id="222" name="Google Shape;222;p32">
            <a:extLst>
              <a:ext uri="{FF2B5EF4-FFF2-40B4-BE49-F238E27FC236}">
                <a16:creationId xmlns:a16="http://schemas.microsoft.com/office/drawing/2014/main" id="{D1361413-9BE1-8851-8075-715C6DFC29EF}"/>
              </a:ext>
            </a:extLst>
          </p:cNvPr>
          <p:cNvPicPr preferRelativeResize="0"/>
          <p:nvPr/>
        </p:nvPicPr>
        <p:blipFill>
          <a:blip r:embed="rId4">
            <a:alphaModFix/>
          </a:blip>
          <a:stretch>
            <a:fillRect/>
          </a:stretch>
        </p:blipFill>
        <p:spPr>
          <a:xfrm rot="2077214">
            <a:off x="-442465" y="3133325"/>
            <a:ext cx="2113500" cy="2504519"/>
          </a:xfrm>
          <a:prstGeom prst="rect">
            <a:avLst/>
          </a:prstGeom>
          <a:noFill/>
          <a:ln>
            <a:noFill/>
          </a:ln>
        </p:spPr>
      </p:pic>
      <p:sp>
        <p:nvSpPr>
          <p:cNvPr id="5" name="TextBox 4">
            <a:extLst>
              <a:ext uri="{FF2B5EF4-FFF2-40B4-BE49-F238E27FC236}">
                <a16:creationId xmlns:a16="http://schemas.microsoft.com/office/drawing/2014/main" id="{8A1329E9-FA68-5AA2-84AF-06CD791F6225}"/>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40</a:t>
            </a:r>
          </a:p>
        </p:txBody>
      </p:sp>
    </p:spTree>
    <p:extLst>
      <p:ext uri="{BB962C8B-B14F-4D97-AF65-F5344CB8AC3E}">
        <p14:creationId xmlns:p14="http://schemas.microsoft.com/office/powerpoint/2010/main" val="40959333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55860F-BD03-F7A4-F1AC-24FE48B7A4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6EE4C9-200F-F678-8172-1B79895DC6B7}"/>
              </a:ext>
            </a:extLst>
          </p:cNvPr>
          <p:cNvSpPr>
            <a:spLocks noGrp="1"/>
          </p:cNvSpPr>
          <p:nvPr>
            <p:ph type="title"/>
          </p:nvPr>
        </p:nvSpPr>
        <p:spPr>
          <a:xfrm>
            <a:off x="719936" y="412565"/>
            <a:ext cx="7704000" cy="572700"/>
          </a:xfrm>
        </p:spPr>
        <p:txBody>
          <a:bodyPr/>
          <a:lstStyle/>
          <a:p>
            <a:r>
              <a:rPr lang="en-US" sz="2500"/>
              <a:t>Stage-1-Data Preparation</a:t>
            </a:r>
          </a:p>
        </p:txBody>
      </p:sp>
      <p:sp>
        <p:nvSpPr>
          <p:cNvPr id="5" name="Subtitle 4">
            <a:extLst>
              <a:ext uri="{FF2B5EF4-FFF2-40B4-BE49-F238E27FC236}">
                <a16:creationId xmlns:a16="http://schemas.microsoft.com/office/drawing/2014/main" id="{A9AE10FE-1A65-80C6-27BD-1A838AF4AE05}"/>
              </a:ext>
            </a:extLst>
          </p:cNvPr>
          <p:cNvSpPr>
            <a:spLocks noGrp="1"/>
          </p:cNvSpPr>
          <p:nvPr>
            <p:ph type="subTitle" idx="2"/>
          </p:nvPr>
        </p:nvSpPr>
        <p:spPr>
          <a:xfrm>
            <a:off x="755998" y="1167987"/>
            <a:ext cx="7704180" cy="3342300"/>
          </a:xfrm>
        </p:spPr>
        <p:txBody>
          <a:bodyPr/>
          <a:lstStyle/>
          <a:p>
            <a:pPr marL="139700" indent="0">
              <a:lnSpc>
                <a:spcPct val="114999"/>
              </a:lnSpc>
            </a:pPr>
            <a:r>
              <a:rPr lang="en-US" sz="1500" b="1"/>
              <a:t>The JSON file, containing abstracts in a predefined format, is processed to create a dataset in which is passed through an INSTRUCT LLM namely ‘Qwen2.5-1.5B’ along with a structured prompt. Q/A are generated for each abstract, focusing on types of categories: </a:t>
            </a:r>
            <a:br>
              <a:rPr lang="en-US" sz="1500" b="1"/>
            </a:br>
            <a:r>
              <a:rPr lang="en-US" sz="1500" b="1"/>
              <a:t>Value-Based </a:t>
            </a:r>
            <a:br>
              <a:rPr lang="en-US" sz="1500" b="1"/>
            </a:br>
            <a:r>
              <a:rPr lang="en-US" sz="1500" b="1"/>
              <a:t>Temperature-Based</a:t>
            </a:r>
            <a:br>
              <a:rPr lang="en-US" sz="1500" b="1"/>
            </a:br>
            <a:r>
              <a:rPr lang="en-US" sz="1500" b="1"/>
              <a:t>Unit-Based </a:t>
            </a:r>
            <a:br>
              <a:rPr lang="en-US" sz="1500" b="1"/>
            </a:br>
            <a:r>
              <a:rPr lang="en-US" sz="1500" b="1"/>
              <a:t>Condition Based with the corresponding context provided for each question. :</a:t>
            </a:r>
            <a:br>
              <a:rPr lang="en-US" sz="1500" b="1"/>
            </a:br>
            <a:endParaRPr lang="en-US" sz="1500" b="1"/>
          </a:p>
        </p:txBody>
      </p:sp>
      <p:sp>
        <p:nvSpPr>
          <p:cNvPr id="4" name="TextBox 3">
            <a:extLst>
              <a:ext uri="{FF2B5EF4-FFF2-40B4-BE49-F238E27FC236}">
                <a16:creationId xmlns:a16="http://schemas.microsoft.com/office/drawing/2014/main" id="{E4D30259-1D6E-2F65-CBEC-2A000979BCB6}"/>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41</a:t>
            </a:r>
          </a:p>
        </p:txBody>
      </p:sp>
      <p:sp>
        <p:nvSpPr>
          <p:cNvPr id="6" name="TextBox 5">
            <a:extLst>
              <a:ext uri="{FF2B5EF4-FFF2-40B4-BE49-F238E27FC236}">
                <a16:creationId xmlns:a16="http://schemas.microsoft.com/office/drawing/2014/main" id="{3E604B62-53B6-C2A9-D2B9-9F84B4F5B4FA}"/>
              </a:ext>
            </a:extLst>
          </p:cNvPr>
          <p:cNvSpPr txBox="1"/>
          <p:nvPr/>
        </p:nvSpPr>
        <p:spPr>
          <a:xfrm>
            <a:off x="1625435" y="282038"/>
            <a:ext cx="2743199" cy="3657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cxnSp>
        <p:nvCxnSpPr>
          <p:cNvPr id="3" name="Connector: Curved 2">
            <a:extLst>
              <a:ext uri="{FF2B5EF4-FFF2-40B4-BE49-F238E27FC236}">
                <a16:creationId xmlns:a16="http://schemas.microsoft.com/office/drawing/2014/main" id="{F50CF3E8-AB7F-59BC-5634-939A40ADE7DB}"/>
              </a:ext>
            </a:extLst>
          </p:cNvPr>
          <p:cNvCxnSpPr/>
          <p:nvPr/>
        </p:nvCxnSpPr>
        <p:spPr>
          <a:xfrm>
            <a:off x="377473" y="-430256"/>
            <a:ext cx="1276596" cy="1365660"/>
          </a:xfrm>
          <a:prstGeom prst="curvedConnector3">
            <a:avLst/>
          </a:prstGeom>
          <a:ln w="28575">
            <a:tailEnd type="triangle"/>
          </a:ln>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DE639F76-FEB3-2E84-0F49-EF3507D11BFC}"/>
              </a:ext>
            </a:extLst>
          </p:cNvPr>
          <p:cNvSpPr txBox="1"/>
          <p:nvPr/>
        </p:nvSpPr>
        <p:spPr>
          <a:xfrm>
            <a:off x="406895" y="404867"/>
            <a:ext cx="698206" cy="738664"/>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a:solidFill>
                  <a:srgbClr val="FF0000"/>
                </a:solidFill>
                <a:latin typeface="Nyala"/>
              </a:rPr>
              <a:t>Output of Phase-1</a:t>
            </a:r>
          </a:p>
        </p:txBody>
      </p:sp>
    </p:spTree>
    <p:extLst>
      <p:ext uri="{BB962C8B-B14F-4D97-AF65-F5344CB8AC3E}">
        <p14:creationId xmlns:p14="http://schemas.microsoft.com/office/powerpoint/2010/main" val="5179874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E27A9C-5D0B-0617-0095-ED08180649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C085AA-0855-1323-3CFA-BAC285ECCAD8}"/>
              </a:ext>
            </a:extLst>
          </p:cNvPr>
          <p:cNvSpPr>
            <a:spLocks noGrp="1"/>
          </p:cNvSpPr>
          <p:nvPr>
            <p:ph type="title"/>
          </p:nvPr>
        </p:nvSpPr>
        <p:spPr>
          <a:xfrm>
            <a:off x="719936" y="412565"/>
            <a:ext cx="7704000" cy="572700"/>
          </a:xfrm>
        </p:spPr>
        <p:txBody>
          <a:bodyPr/>
          <a:lstStyle/>
          <a:p>
            <a:r>
              <a:rPr lang="en-US"/>
              <a:t>Stage-2-Filtering</a:t>
            </a:r>
          </a:p>
        </p:txBody>
      </p:sp>
      <p:sp>
        <p:nvSpPr>
          <p:cNvPr id="5" name="Subtitle 4">
            <a:extLst>
              <a:ext uri="{FF2B5EF4-FFF2-40B4-BE49-F238E27FC236}">
                <a16:creationId xmlns:a16="http://schemas.microsoft.com/office/drawing/2014/main" id="{777860F4-FC6E-4BFB-0600-71A9FBBAF9B8}"/>
              </a:ext>
            </a:extLst>
          </p:cNvPr>
          <p:cNvSpPr>
            <a:spLocks noGrp="1"/>
          </p:cNvSpPr>
          <p:nvPr>
            <p:ph type="subTitle" idx="2"/>
          </p:nvPr>
        </p:nvSpPr>
        <p:spPr>
          <a:xfrm>
            <a:off x="719756" y="1191505"/>
            <a:ext cx="7704180" cy="3342300"/>
          </a:xfrm>
        </p:spPr>
        <p:txBody>
          <a:bodyPr/>
          <a:lstStyle/>
          <a:p>
            <a:pPr>
              <a:lnSpc>
                <a:spcPct val="114999"/>
              </a:lnSpc>
              <a:buFont typeface="Arial"/>
              <a:buChar char="•"/>
            </a:pPr>
            <a:r>
              <a:rPr lang="en-US" sz="1200" b="1" err="1"/>
              <a:t>QnA</a:t>
            </a:r>
            <a:r>
              <a:rPr lang="en-US" sz="1200" b="1"/>
              <a:t> Pairs, containing question and answer for a particular context, is processed to create a filtered file containing the most relevant </a:t>
            </a:r>
            <a:r>
              <a:rPr lang="en-US" sz="1200" b="1" err="1"/>
              <a:t>QnA</a:t>
            </a:r>
            <a:r>
              <a:rPr lang="en-US" sz="1200" b="1"/>
              <a:t> Pair. Two types of filtering is done on the Pairs i.e. Heuristic Filtering and LLM Based Filtering.</a:t>
            </a:r>
          </a:p>
          <a:p>
            <a:pPr>
              <a:lnSpc>
                <a:spcPct val="114999"/>
              </a:lnSpc>
              <a:buFont typeface="Arial"/>
              <a:buChar char="•"/>
            </a:pPr>
            <a:endParaRPr lang="en-US" sz="1200" b="1"/>
          </a:p>
          <a:p>
            <a:pPr>
              <a:lnSpc>
                <a:spcPct val="114999"/>
              </a:lnSpc>
              <a:buFont typeface="Arial"/>
              <a:buChar char="•"/>
            </a:pPr>
            <a:r>
              <a:rPr kumimoji="0" lang="en-US" altLang="en-US" sz="1200" b="0" i="0" u="none" strike="noStrike" cap="none" normalizeH="0" baseline="0">
                <a:ln>
                  <a:noFill/>
                </a:ln>
                <a:solidFill>
                  <a:schemeClr val="tx1"/>
                </a:solidFill>
                <a:effectLst/>
                <a:latin typeface="Arial" panose="020B0604020202020204" pitchFamily="34" charset="0"/>
              </a:rPr>
              <a:t>In Heuristic Filtering, it </a:t>
            </a:r>
            <a:r>
              <a:rPr kumimoji="0" lang="en-US" altLang="en-US" sz="1200" b="1" i="0" u="none" strike="noStrike" cap="none" normalizeH="0" baseline="0">
                <a:ln>
                  <a:noFill/>
                </a:ln>
                <a:solidFill>
                  <a:schemeClr val="tx1"/>
                </a:solidFill>
                <a:effectLst/>
                <a:latin typeface="Arial" panose="020B0604020202020204" pitchFamily="34" charset="0"/>
              </a:rPr>
              <a:t>filters and cleans Q&amp;A pairs</a:t>
            </a:r>
            <a:r>
              <a:rPr kumimoji="0" lang="en-US" altLang="en-US" sz="1200" b="0" i="0" u="none" strike="noStrike" cap="none" normalizeH="0" baseline="0">
                <a:ln>
                  <a:noFill/>
                </a:ln>
                <a:solidFill>
                  <a:schemeClr val="tx1"/>
                </a:solidFill>
                <a:effectLst/>
                <a:latin typeface="Arial" panose="020B0604020202020204" pitchFamily="34" charset="0"/>
              </a:rPr>
              <a:t> by removing those containing placeholders (e.g., </a:t>
            </a:r>
            <a:r>
              <a:rPr kumimoji="0" lang="en-US" altLang="en-US" sz="1200" b="0" i="0" u="none" strike="noStrike" cap="none" normalizeH="0" baseline="0">
                <a:ln>
                  <a:noFill/>
                </a:ln>
                <a:solidFill>
                  <a:schemeClr val="tx1"/>
                </a:solidFill>
                <a:effectLst/>
                <a:latin typeface="Arial Unicode MS"/>
              </a:rPr>
              <a:t>&lt;Value&gt;</a:t>
            </a:r>
            <a:r>
              <a:rPr kumimoji="0" lang="en-US" altLang="en-US" sz="1200" b="0" i="0" u="none" strike="noStrike" cap="none" normalizeH="0" baseline="0">
                <a:ln>
                  <a:noFill/>
                </a:ln>
                <a:solidFill>
                  <a:schemeClr val="tx1"/>
                </a:solidFill>
                <a:effectLst/>
              </a:rPr>
              <a:t>, </a:t>
            </a:r>
            <a:r>
              <a:rPr kumimoji="0" lang="en-US" altLang="en-US" sz="1200" b="0" i="0" u="none" strike="noStrike" cap="none" normalizeH="0" baseline="0">
                <a:ln>
                  <a:noFill/>
                </a:ln>
                <a:solidFill>
                  <a:schemeClr val="tx1"/>
                </a:solidFill>
                <a:effectLst/>
                <a:latin typeface="Arial Unicode MS"/>
              </a:rPr>
              <a:t>&lt;Unit&gt;</a:t>
            </a:r>
            <a:r>
              <a:rPr kumimoji="0" lang="en-US" altLang="en-US" sz="1200" b="0" i="0" u="none" strike="noStrike" cap="none" normalizeH="0" baseline="0">
                <a:ln>
                  <a:noFill/>
                </a:ln>
                <a:solidFill>
                  <a:schemeClr val="tx1"/>
                </a:solidFill>
                <a:effectLst/>
              </a:rPr>
              <a:t>) and retaining only essential keys (</a:t>
            </a:r>
            <a:r>
              <a:rPr kumimoji="0" lang="en-US" altLang="en-US" sz="1200" b="0" i="0" u="none" strike="noStrike" cap="none" normalizeH="0" baseline="0">
                <a:ln>
                  <a:noFill/>
                </a:ln>
                <a:solidFill>
                  <a:schemeClr val="tx1"/>
                </a:solidFill>
                <a:effectLst/>
                <a:latin typeface="Arial Unicode MS"/>
              </a:rPr>
              <a:t>question</a:t>
            </a:r>
            <a:r>
              <a:rPr kumimoji="0" lang="en-US" altLang="en-US" sz="1200" b="0" i="0" u="none" strike="noStrike" cap="none" normalizeH="0" baseline="0">
                <a:ln>
                  <a:noFill/>
                </a:ln>
                <a:solidFill>
                  <a:schemeClr val="tx1"/>
                </a:solidFill>
                <a:effectLst/>
              </a:rPr>
              <a:t> and </a:t>
            </a:r>
            <a:r>
              <a:rPr kumimoji="0" lang="en-US" altLang="en-US" sz="1200" b="0" i="0" u="none" strike="noStrike" cap="none" normalizeH="0" baseline="0">
                <a:ln>
                  <a:noFill/>
                </a:ln>
                <a:solidFill>
                  <a:schemeClr val="tx1"/>
                </a:solidFill>
                <a:effectLst/>
                <a:latin typeface="Arial Unicode MS"/>
              </a:rPr>
              <a:t>answer</a:t>
            </a:r>
            <a:r>
              <a:rPr kumimoji="0" lang="en-US" altLang="en-US" sz="1200" b="0" i="0" u="none" strike="noStrike" cap="none" normalizeH="0" baseline="0">
                <a:ln>
                  <a:noFill/>
                </a:ln>
                <a:solidFill>
                  <a:schemeClr val="tx1"/>
                </a:solidFill>
                <a:effectLst/>
              </a:rPr>
              <a:t>). </a:t>
            </a:r>
            <a:endParaRPr kumimoji="0" lang="en-US" altLang="en-US" sz="1200" b="0" i="0" u="none" strike="noStrike" cap="none" normalizeH="0" baseline="0">
              <a:ln>
                <a:noFill/>
              </a:ln>
              <a:solidFill>
                <a:schemeClr val="tx1"/>
              </a:solidFill>
              <a:effectLst/>
              <a:latin typeface="Arial" panose="020B0604020202020204" pitchFamily="34" charset="0"/>
            </a:endParaRPr>
          </a:p>
          <a:p>
            <a:pPr>
              <a:lnSpc>
                <a:spcPct val="114999"/>
              </a:lnSpc>
              <a:buFont typeface="Arial"/>
              <a:buChar char="•"/>
            </a:pPr>
            <a:endParaRPr lang="en-US" sz="1200" b="1"/>
          </a:p>
          <a:p>
            <a:pPr>
              <a:lnSpc>
                <a:spcPct val="114999"/>
              </a:lnSpc>
              <a:buFont typeface="Arial"/>
              <a:buChar char="•"/>
            </a:pPr>
            <a:r>
              <a:rPr lang="en-US" sz="1200"/>
              <a:t>In LLM Based Filtering, it </a:t>
            </a:r>
            <a:r>
              <a:rPr lang="en-US" sz="1200" b="1"/>
              <a:t>evaluates Q&amp;A pairs</a:t>
            </a:r>
            <a:r>
              <a:rPr lang="en-US" sz="1200"/>
              <a:t> based on </a:t>
            </a:r>
            <a:r>
              <a:rPr lang="en-US" sz="1200" b="1"/>
              <a:t>category alignment, contextual accuracy, and answer quality</a:t>
            </a:r>
            <a:r>
              <a:rPr lang="en-US" sz="1200"/>
              <a:t>, assigning a </a:t>
            </a:r>
            <a:r>
              <a:rPr lang="en-US" sz="1200" b="1"/>
              <a:t>score from 1 to 10</a:t>
            </a:r>
            <a:r>
              <a:rPr lang="en-US" sz="1200"/>
              <a:t>. It uses a structured prompt to guide evaluation and extracts the rating from the model’s response, ensuring relevance and correctness for each Q&amp;A pair.</a:t>
            </a:r>
          </a:p>
          <a:p>
            <a:pPr>
              <a:lnSpc>
                <a:spcPct val="114999"/>
              </a:lnSpc>
              <a:buFont typeface="Arial"/>
              <a:buChar char="•"/>
            </a:pPr>
            <a:endParaRPr lang="en-US" sz="1200"/>
          </a:p>
          <a:p>
            <a:pPr>
              <a:lnSpc>
                <a:spcPct val="114999"/>
              </a:lnSpc>
              <a:buFont typeface="Arial"/>
              <a:buChar char="•"/>
            </a:pPr>
            <a:r>
              <a:rPr lang="en-US" sz="1200"/>
              <a:t>The function </a:t>
            </a:r>
            <a:r>
              <a:rPr lang="en-US" sz="1200" b="1"/>
              <a:t>filters Q&amp;A pairs</a:t>
            </a:r>
            <a:r>
              <a:rPr lang="en-US" sz="1200"/>
              <a:t> by keeping only those with a </a:t>
            </a:r>
            <a:r>
              <a:rPr lang="en-US" sz="1200" b="1"/>
              <a:t>rating above a given threshold</a:t>
            </a:r>
            <a:r>
              <a:rPr lang="en-US" sz="1200"/>
              <a:t> (or a default score of 0). </a:t>
            </a:r>
            <a:endParaRPr lang="en-US" sz="1200" b="1"/>
          </a:p>
          <a:p>
            <a:pPr marL="139700" indent="0">
              <a:lnSpc>
                <a:spcPct val="114999"/>
              </a:lnSpc>
            </a:pPr>
            <a:r>
              <a:rPr lang="en-US" sz="1200" b="1"/>
              <a:t>	</a:t>
            </a:r>
          </a:p>
          <a:p>
            <a:pPr marL="139700" indent="0">
              <a:lnSpc>
                <a:spcPct val="114999"/>
              </a:lnSpc>
            </a:pPr>
            <a:r>
              <a:rPr lang="en-US" sz="1200">
                <a:solidFill>
                  <a:srgbClr val="D6DEEB"/>
                </a:solidFill>
                <a:latin typeface="Consolas"/>
              </a:rPr>
              <a:t> </a:t>
            </a:r>
            <a:endParaRPr lang="en-US" sz="1200" b="0">
              <a:solidFill>
                <a:srgbClr val="D6DEEB"/>
              </a:solidFill>
              <a:effectLst/>
              <a:latin typeface="Consolas"/>
            </a:endParaRPr>
          </a:p>
        </p:txBody>
      </p:sp>
      <p:sp>
        <p:nvSpPr>
          <p:cNvPr id="4" name="TextBox 3">
            <a:extLst>
              <a:ext uri="{FF2B5EF4-FFF2-40B4-BE49-F238E27FC236}">
                <a16:creationId xmlns:a16="http://schemas.microsoft.com/office/drawing/2014/main" id="{463E1522-A6FF-3AB8-13A5-9B28929029F7}"/>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42</a:t>
            </a:r>
          </a:p>
        </p:txBody>
      </p:sp>
      <p:sp>
        <p:nvSpPr>
          <p:cNvPr id="6" name="TextBox 5">
            <a:extLst>
              <a:ext uri="{FF2B5EF4-FFF2-40B4-BE49-F238E27FC236}">
                <a16:creationId xmlns:a16="http://schemas.microsoft.com/office/drawing/2014/main" id="{6586EE22-FAF5-1CD4-E4E8-ACEF7256E04C}"/>
              </a:ext>
            </a:extLst>
          </p:cNvPr>
          <p:cNvSpPr txBox="1"/>
          <p:nvPr/>
        </p:nvSpPr>
        <p:spPr>
          <a:xfrm>
            <a:off x="1625435" y="282038"/>
            <a:ext cx="2743199" cy="3657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8883652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944ED2-05D8-79B5-E1A4-5FCB5E67A9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781EEE-9980-23C4-5DD3-BC8488EC9CD5}"/>
              </a:ext>
            </a:extLst>
          </p:cNvPr>
          <p:cNvSpPr>
            <a:spLocks noGrp="1"/>
          </p:cNvSpPr>
          <p:nvPr>
            <p:ph type="title"/>
          </p:nvPr>
        </p:nvSpPr>
        <p:spPr>
          <a:xfrm>
            <a:off x="719936" y="412565"/>
            <a:ext cx="7704000" cy="572700"/>
          </a:xfrm>
        </p:spPr>
        <p:txBody>
          <a:bodyPr/>
          <a:lstStyle/>
          <a:p>
            <a:r>
              <a:rPr lang="en-GB" sz="2800"/>
              <a:t>Un</a:t>
            </a:r>
            <a:r>
              <a:rPr lang="en-US" sz="2800"/>
              <a:t>biased Evaluation</a:t>
            </a:r>
          </a:p>
        </p:txBody>
      </p:sp>
      <p:sp>
        <p:nvSpPr>
          <p:cNvPr id="5" name="Subtitle 4">
            <a:extLst>
              <a:ext uri="{FF2B5EF4-FFF2-40B4-BE49-F238E27FC236}">
                <a16:creationId xmlns:a16="http://schemas.microsoft.com/office/drawing/2014/main" id="{0D5E1F38-3A06-2240-97D0-2A66B2A1265C}"/>
              </a:ext>
            </a:extLst>
          </p:cNvPr>
          <p:cNvSpPr>
            <a:spLocks noGrp="1"/>
          </p:cNvSpPr>
          <p:nvPr>
            <p:ph type="subTitle" idx="2"/>
          </p:nvPr>
        </p:nvSpPr>
        <p:spPr>
          <a:xfrm>
            <a:off x="719756" y="1115792"/>
            <a:ext cx="7704180" cy="3342300"/>
          </a:xfrm>
        </p:spPr>
        <p:txBody>
          <a:bodyPr/>
          <a:lstStyle/>
          <a:p>
            <a:pPr>
              <a:lnSpc>
                <a:spcPct val="114999"/>
              </a:lnSpc>
              <a:buFont typeface="Arial"/>
              <a:buChar char="•"/>
            </a:pPr>
            <a:r>
              <a:rPr kumimoji="0" lang="en-US" altLang="en-US" b="0" i="0" u="none" strike="noStrike" cap="none" normalizeH="0" baseline="0">
                <a:ln>
                  <a:noFill/>
                </a:ln>
                <a:solidFill>
                  <a:schemeClr val="tx1"/>
                </a:solidFill>
                <a:effectLst/>
                <a:latin typeface="Arial" panose="020B0604020202020204" pitchFamily="34" charset="0"/>
              </a:rPr>
              <a:t>Two JSON files are generated: one containing </a:t>
            </a:r>
            <a:r>
              <a:rPr kumimoji="0" lang="en-US" altLang="en-US" b="1" i="0" u="none" strike="noStrike" cap="none" normalizeH="0" baseline="0">
                <a:ln>
                  <a:noFill/>
                </a:ln>
                <a:solidFill>
                  <a:schemeClr val="tx1"/>
                </a:solidFill>
                <a:effectLst/>
                <a:latin typeface="Arial" panose="020B0604020202020204" pitchFamily="34" charset="0"/>
              </a:rPr>
              <a:t>Q&amp;A pairs from Stage 1</a:t>
            </a:r>
            <a:r>
              <a:rPr kumimoji="0" lang="en-US" altLang="en-US" b="0" i="0" u="none" strike="noStrike" cap="none" normalizeH="0" baseline="0">
                <a:ln>
                  <a:noFill/>
                </a:ln>
                <a:solidFill>
                  <a:schemeClr val="tx1"/>
                </a:solidFill>
                <a:effectLst/>
                <a:latin typeface="Arial" panose="020B0604020202020204" pitchFamily="34" charset="0"/>
              </a:rPr>
              <a:t> and another with </a:t>
            </a:r>
            <a:r>
              <a:rPr kumimoji="0" lang="en-US" altLang="en-US" b="1" i="0" u="none" strike="noStrike" cap="none" normalizeH="0" baseline="0">
                <a:ln>
                  <a:noFill/>
                </a:ln>
                <a:solidFill>
                  <a:schemeClr val="tx1"/>
                </a:solidFill>
                <a:effectLst/>
                <a:latin typeface="Arial" panose="020B0604020202020204" pitchFamily="34" charset="0"/>
              </a:rPr>
              <a:t>filtered Q&amp;A pairs from Stage 2</a:t>
            </a:r>
            <a:r>
              <a:rPr kumimoji="0" lang="en-US" altLang="en-US" b="0" i="0" u="none" strike="noStrike" cap="none" normalizeH="0" baseline="0">
                <a:ln>
                  <a:noFill/>
                </a:ln>
                <a:solidFill>
                  <a:schemeClr val="tx1"/>
                </a:solidFill>
                <a:effectLst/>
                <a:latin typeface="Arial" panose="020B0604020202020204" pitchFamily="34" charset="0"/>
              </a:rPr>
              <a:t>. For evaluation, a selection of Q&amp;A pairs from each file is </a:t>
            </a:r>
            <a:r>
              <a:rPr kumimoji="0" lang="en-US" altLang="en-US" b="1" i="0" u="none" strike="noStrike" cap="none" normalizeH="0" baseline="0">
                <a:ln>
                  <a:noFill/>
                </a:ln>
                <a:solidFill>
                  <a:schemeClr val="tx1"/>
                </a:solidFill>
                <a:effectLst/>
                <a:latin typeface="Arial" panose="020B0604020202020204" pitchFamily="34" charset="0"/>
              </a:rPr>
              <a:t>randomly mixed</a:t>
            </a:r>
            <a:r>
              <a:rPr kumimoji="0" lang="en-US" altLang="en-US" b="0" i="0" u="none" strike="noStrike" cap="none" normalizeH="0" baseline="0">
                <a:ln>
                  <a:noFill/>
                </a:ln>
                <a:solidFill>
                  <a:schemeClr val="tx1"/>
                </a:solidFill>
                <a:effectLst/>
                <a:latin typeface="Arial" panose="020B0604020202020204" pitchFamily="34" charset="0"/>
              </a:rPr>
              <a:t> into a single dataset without indicating their source. Multiple evaluators assess the relevance of each Q&amp;A pair to ensure unbiased marking. Results show that the </a:t>
            </a:r>
            <a:r>
              <a:rPr kumimoji="0" lang="en-US" altLang="en-US" b="1" i="0" u="none" strike="noStrike" cap="none" normalizeH="0" baseline="0">
                <a:ln>
                  <a:noFill/>
                </a:ln>
                <a:solidFill>
                  <a:schemeClr val="tx1"/>
                </a:solidFill>
                <a:effectLst/>
                <a:latin typeface="Arial" panose="020B0604020202020204" pitchFamily="34" charset="0"/>
              </a:rPr>
              <a:t>filtered Q&amp;A pairs consistently outperform the non-filtered ones by approximately 30%</a:t>
            </a:r>
            <a:r>
              <a:rPr kumimoji="0" lang="en-US" altLang="en-US" b="0" i="0" u="none" strike="noStrike" cap="none" normalizeH="0" baseline="0">
                <a:ln>
                  <a:noFill/>
                </a:ln>
                <a:solidFill>
                  <a:schemeClr val="tx1"/>
                </a:solidFill>
                <a:effectLst/>
                <a:latin typeface="Arial" panose="020B0604020202020204" pitchFamily="34" charset="0"/>
              </a:rPr>
              <a:t>, meaning </a:t>
            </a:r>
            <a:r>
              <a:rPr kumimoji="0" lang="en-US" altLang="en-US" b="1" i="0" u="none" strike="noStrike" cap="none" normalizeH="0" baseline="0">
                <a:ln>
                  <a:noFill/>
                </a:ln>
                <a:solidFill>
                  <a:schemeClr val="tx1"/>
                </a:solidFill>
                <a:effectLst/>
                <a:latin typeface="Arial" panose="020B0604020202020204" pitchFamily="34" charset="0"/>
              </a:rPr>
              <a:t>30% more questions</a:t>
            </a:r>
            <a:r>
              <a:rPr kumimoji="0" lang="en-US" altLang="en-US" b="0" i="0" u="none" strike="noStrike" cap="none" normalizeH="0" baseline="0">
                <a:ln>
                  <a:noFill/>
                </a:ln>
                <a:solidFill>
                  <a:schemeClr val="tx1"/>
                </a:solidFill>
                <a:effectLst/>
                <a:latin typeface="Arial" panose="020B0604020202020204" pitchFamily="34" charset="0"/>
              </a:rPr>
              <a:t> are chosen for the final Q&amp;A set from </a:t>
            </a:r>
            <a:r>
              <a:rPr kumimoji="0" lang="en-US" altLang="en-US" b="1" i="0" u="none" strike="noStrike" cap="none" normalizeH="0" baseline="0">
                <a:ln>
                  <a:noFill/>
                </a:ln>
                <a:solidFill>
                  <a:schemeClr val="tx1"/>
                </a:solidFill>
                <a:effectLst/>
                <a:latin typeface="Arial" panose="020B0604020202020204" pitchFamily="34" charset="0"/>
              </a:rPr>
              <a:t>filtered Q&amp;A pairs from Stage 2.</a:t>
            </a:r>
            <a:endParaRPr kumimoji="0" lang="en-US" altLang="en-US" b="0" i="0" u="none" strike="noStrike" cap="none" normalizeH="0" baseline="0">
              <a:ln>
                <a:noFill/>
              </a:ln>
              <a:solidFill>
                <a:schemeClr val="tx1"/>
              </a:solidFill>
              <a:effectLst/>
              <a:latin typeface="Arial" panose="020B0604020202020204" pitchFamily="34" charset="0"/>
            </a:endParaRPr>
          </a:p>
          <a:p>
            <a:pPr>
              <a:lnSpc>
                <a:spcPct val="114999"/>
              </a:lnSpc>
              <a:buFont typeface="Arial"/>
              <a:buChar char="•"/>
            </a:pPr>
            <a:endParaRPr lang="en-US" b="0">
              <a:solidFill>
                <a:srgbClr val="D6DEEB"/>
              </a:solidFill>
              <a:effectLst/>
              <a:latin typeface="Consolas"/>
            </a:endParaRPr>
          </a:p>
        </p:txBody>
      </p:sp>
      <p:sp>
        <p:nvSpPr>
          <p:cNvPr id="4" name="TextBox 3">
            <a:extLst>
              <a:ext uri="{FF2B5EF4-FFF2-40B4-BE49-F238E27FC236}">
                <a16:creationId xmlns:a16="http://schemas.microsoft.com/office/drawing/2014/main" id="{BCB858D7-F406-45B0-A2DE-718149D92CCE}"/>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43</a:t>
            </a:r>
            <a:endParaRPr lang="en-US"/>
          </a:p>
        </p:txBody>
      </p:sp>
      <p:sp>
        <p:nvSpPr>
          <p:cNvPr id="6" name="TextBox 5">
            <a:extLst>
              <a:ext uri="{FF2B5EF4-FFF2-40B4-BE49-F238E27FC236}">
                <a16:creationId xmlns:a16="http://schemas.microsoft.com/office/drawing/2014/main" id="{F6074BD5-9D9D-C1DB-C104-57365A102948}"/>
              </a:ext>
            </a:extLst>
          </p:cNvPr>
          <p:cNvSpPr txBox="1"/>
          <p:nvPr/>
        </p:nvSpPr>
        <p:spPr>
          <a:xfrm>
            <a:off x="1625435" y="282038"/>
            <a:ext cx="2743199" cy="3657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19157122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9D3141-19EC-E187-FD00-739CE483DA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72D8E7-6B4F-4441-1AB3-8E427B228EA7}"/>
              </a:ext>
            </a:extLst>
          </p:cNvPr>
          <p:cNvSpPr>
            <a:spLocks noGrp="1"/>
          </p:cNvSpPr>
          <p:nvPr>
            <p:ph type="title"/>
          </p:nvPr>
        </p:nvSpPr>
        <p:spPr>
          <a:xfrm>
            <a:off x="720000" y="281420"/>
            <a:ext cx="7704000" cy="572700"/>
          </a:xfrm>
        </p:spPr>
        <p:txBody>
          <a:bodyPr/>
          <a:lstStyle/>
          <a:p>
            <a:r>
              <a:rPr lang="en-US" sz="2800"/>
              <a:t>Working Example</a:t>
            </a:r>
          </a:p>
        </p:txBody>
      </p:sp>
      <p:sp>
        <p:nvSpPr>
          <p:cNvPr id="4" name="TextBox 3">
            <a:extLst>
              <a:ext uri="{FF2B5EF4-FFF2-40B4-BE49-F238E27FC236}">
                <a16:creationId xmlns:a16="http://schemas.microsoft.com/office/drawing/2014/main" id="{D4551299-A628-2B83-6257-4F3A5033E566}"/>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44</a:t>
            </a:r>
            <a:endParaRPr lang="en-US"/>
          </a:p>
        </p:txBody>
      </p:sp>
      <p:sp>
        <p:nvSpPr>
          <p:cNvPr id="6" name="TextBox 5">
            <a:extLst>
              <a:ext uri="{FF2B5EF4-FFF2-40B4-BE49-F238E27FC236}">
                <a16:creationId xmlns:a16="http://schemas.microsoft.com/office/drawing/2014/main" id="{2FA8372D-289D-27B6-E640-1022D4325922}"/>
              </a:ext>
            </a:extLst>
          </p:cNvPr>
          <p:cNvSpPr txBox="1"/>
          <p:nvPr/>
        </p:nvSpPr>
        <p:spPr>
          <a:xfrm>
            <a:off x="1625435" y="384891"/>
            <a:ext cx="2743199" cy="3657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9" name="TextBox 8">
            <a:extLst>
              <a:ext uri="{FF2B5EF4-FFF2-40B4-BE49-F238E27FC236}">
                <a16:creationId xmlns:a16="http://schemas.microsoft.com/office/drawing/2014/main" id="{02D9A91A-92F5-FF6D-20A8-060A9A2005F6}"/>
              </a:ext>
            </a:extLst>
          </p:cNvPr>
          <p:cNvSpPr txBox="1"/>
          <p:nvPr/>
        </p:nvSpPr>
        <p:spPr>
          <a:xfrm>
            <a:off x="530980" y="701200"/>
            <a:ext cx="8082040" cy="1496820"/>
          </a:xfrm>
          <a:prstGeom prst="rect">
            <a:avLst/>
          </a:prstGeom>
          <a:noFill/>
        </p:spPr>
        <p:txBody>
          <a:bodyPr wrap="square">
            <a:spAutoFit/>
          </a:bodyPr>
          <a:lstStyle/>
          <a:p>
            <a:pPr marL="139700" indent="0">
              <a:lnSpc>
                <a:spcPct val="114999"/>
              </a:lnSpc>
            </a:pPr>
            <a:r>
              <a:rPr lang="en-US" sz="1000" b="1" i="1" u="sng"/>
              <a:t>Context</a:t>
            </a:r>
            <a:r>
              <a:rPr lang="en-IN" sz="1000">
                <a:solidFill>
                  <a:srgbClr val="C789D6"/>
                </a:solidFill>
                <a:latin typeface="Consolas"/>
              </a:rPr>
              <a:t> </a:t>
            </a:r>
            <a:r>
              <a:rPr lang="en-IN" sz="1000" b="0">
                <a:solidFill>
                  <a:schemeClr val="accent3">
                    <a:lumMod val="75000"/>
                  </a:schemeClr>
                </a:solidFill>
                <a:effectLst/>
                <a:latin typeface="Consolas"/>
              </a:rPr>
              <a:t>{"alloys":[{"name":"Ti40Nb15Mo30(</a:t>
            </a:r>
            <a:r>
              <a:rPr lang="en-IN" sz="1000" b="0" err="1">
                <a:solidFill>
                  <a:schemeClr val="accent3">
                    <a:lumMod val="75000"/>
                  </a:schemeClr>
                </a:solidFill>
                <a:effectLst/>
                <a:latin typeface="Consolas"/>
              </a:rPr>
              <a:t>NbC</a:t>
            </a:r>
            <a:r>
              <a:rPr lang="en-IN" sz="1000" b="0">
                <a:solidFill>
                  <a:schemeClr val="accent3">
                    <a:lumMod val="75000"/>
                  </a:schemeClr>
                </a:solidFill>
                <a:effectLst/>
                <a:latin typeface="Consolas"/>
              </a:rPr>
              <a:t>)15","composition":{"Ti":40,"Nb":15,"Mo":30,"C":15},"</a:t>
            </a:r>
            <a:r>
              <a:rPr lang="en-IN" sz="1000" b="0" err="1">
                <a:solidFill>
                  <a:schemeClr val="accent3">
                    <a:lumMod val="75000"/>
                  </a:schemeClr>
                </a:solidFill>
                <a:effectLst/>
                <a:latin typeface="Consolas"/>
              </a:rPr>
              <a:t>performance_properties</a:t>
            </a:r>
            <a:r>
              <a:rPr lang="en-IN" sz="1000" b="0">
                <a:solidFill>
                  <a:schemeClr val="accent3">
                    <a:lumMod val="75000"/>
                  </a:schemeClr>
                </a:solidFill>
                <a:effectLst/>
                <a:latin typeface="Consolas"/>
              </a:rPr>
              <a:t>":{"</a:t>
            </a:r>
            <a:r>
              <a:rPr lang="en-IN" sz="1000" b="0" err="1">
                <a:solidFill>
                  <a:schemeClr val="accent3">
                    <a:lumMod val="75000"/>
                  </a:schemeClr>
                </a:solidFill>
                <a:effectLst/>
                <a:latin typeface="Consolas"/>
              </a:rPr>
              <a:t>specific_yield_strength</a:t>
            </a:r>
            <a:r>
              <a:rPr lang="en-IN" sz="1000" b="0">
                <a:solidFill>
                  <a:schemeClr val="accent3">
                    <a:lumMod val="75000"/>
                  </a:schemeClr>
                </a:solidFill>
                <a:effectLst/>
                <a:latin typeface="Consolas"/>
              </a:rPr>
              <a:t>":{"</a:t>
            </a:r>
            <a:r>
              <a:rPr lang="en-IN" sz="1000" b="0" err="1">
                <a:solidFill>
                  <a:schemeClr val="accent3">
                    <a:lumMod val="75000"/>
                  </a:schemeClr>
                </a:solidFill>
                <a:effectLst/>
                <a:latin typeface="Consolas"/>
              </a:rPr>
              <a:t>type":"strength","measurements</a:t>
            </a:r>
            <a:r>
              <a:rPr lang="en-IN" sz="1000" b="0">
                <a:solidFill>
                  <a:schemeClr val="accent3">
                    <a:lumMod val="75000"/>
                  </a:schemeClr>
                </a:solidFill>
                <a:effectLst/>
                <a:latin typeface="Consolas"/>
              </a:rPr>
              <a:t>":[{"temperature":"800 °C","value":243,"unit":"MPa g⁻¹ cm³"},{"temperature":"1000 °C","value":127,"unit":"MPa g⁻¹ cm³"}]}},"</a:t>
            </a:r>
            <a:r>
              <a:rPr lang="en-IN" sz="1000" b="0" err="1">
                <a:solidFill>
                  <a:schemeClr val="accent3">
                    <a:lumMod val="75000"/>
                  </a:schemeClr>
                </a:solidFill>
                <a:effectLst/>
                <a:latin typeface="Consolas"/>
              </a:rPr>
              <a:t>material_conditions</a:t>
            </a:r>
            <a:r>
              <a:rPr lang="en-IN" sz="1000" b="0">
                <a:solidFill>
                  <a:schemeClr val="accent3">
                    <a:lumMod val="75000"/>
                  </a:schemeClr>
                </a:solidFill>
                <a:effectLst/>
                <a:latin typeface="Consolas"/>
              </a:rPr>
              <a:t>":{"</a:t>
            </a:r>
            <a:r>
              <a:rPr lang="en-IN" sz="1000" b="0" err="1">
                <a:solidFill>
                  <a:schemeClr val="accent3">
                    <a:lumMod val="75000"/>
                  </a:schemeClr>
                </a:solidFill>
                <a:effectLst/>
                <a:latin typeface="Consolas"/>
              </a:rPr>
              <a:t>equilibrium_conditions":"High-temperature</a:t>
            </a:r>
            <a:r>
              <a:rPr lang="en-IN" sz="1000" b="0">
                <a:solidFill>
                  <a:schemeClr val="accent3">
                    <a:lumMod val="75000"/>
                  </a:schemeClr>
                </a:solidFill>
                <a:effectLst/>
                <a:latin typeface="Consolas"/>
              </a:rPr>
              <a:t> processing","single_or_multiphase":"Multiphase","phase_type":"bcc solid-solution phase and </a:t>
            </a:r>
            <a:r>
              <a:rPr lang="en-IN" sz="1000" b="0" err="1">
                <a:solidFill>
                  <a:schemeClr val="accent3">
                    <a:lumMod val="75000"/>
                  </a:schemeClr>
                </a:solidFill>
                <a:effectLst/>
                <a:latin typeface="Consolas"/>
              </a:rPr>
              <a:t>fcc</a:t>
            </a:r>
            <a:r>
              <a:rPr lang="en-IN" sz="1000" b="0">
                <a:solidFill>
                  <a:schemeClr val="accent3">
                    <a:lumMod val="75000"/>
                  </a:schemeClr>
                </a:solidFill>
                <a:effectLst/>
                <a:latin typeface="Consolas"/>
              </a:rPr>
              <a:t> ceramic reinforcement phase"},"doi":"10.1016/j.jallcom.2024.123456"}]}</a:t>
            </a:r>
            <a:br>
              <a:rPr lang="en-IN" sz="1000">
                <a:solidFill>
                  <a:schemeClr val="accent3">
                    <a:lumMod val="75000"/>
                  </a:schemeClr>
                </a:solidFill>
                <a:latin typeface="Consolas"/>
              </a:rPr>
            </a:br>
            <a:r>
              <a:rPr lang="en-IN" sz="1000" b="1" i="1" u="sng">
                <a:solidFill>
                  <a:srgbClr val="050505"/>
                </a:solidFill>
                <a:effectLst/>
                <a:latin typeface="Consolas"/>
              </a:rPr>
              <a:t>Final Q/A Pair</a:t>
            </a:r>
          </a:p>
        </p:txBody>
      </p:sp>
      <p:sp>
        <p:nvSpPr>
          <p:cNvPr id="11" name="TextBox 10">
            <a:extLst>
              <a:ext uri="{FF2B5EF4-FFF2-40B4-BE49-F238E27FC236}">
                <a16:creationId xmlns:a16="http://schemas.microsoft.com/office/drawing/2014/main" id="{9668A46F-A60A-DA2A-8DDC-86B692BD756E}"/>
              </a:ext>
            </a:extLst>
          </p:cNvPr>
          <p:cNvSpPr txBox="1"/>
          <p:nvPr/>
        </p:nvSpPr>
        <p:spPr>
          <a:xfrm>
            <a:off x="655320" y="2144634"/>
            <a:ext cx="7957700" cy="2599430"/>
          </a:xfrm>
          <a:prstGeom prst="rect">
            <a:avLst/>
          </a:prstGeom>
          <a:noFill/>
        </p:spPr>
        <p:txBody>
          <a:bodyPr wrap="square">
            <a:spAutoFit/>
          </a:bodyPr>
          <a:lstStyle/>
          <a:p>
            <a:pPr>
              <a:lnSpc>
                <a:spcPts val="1425"/>
              </a:lnSpc>
              <a:buNone/>
            </a:pPr>
            <a:r>
              <a:rPr lang="en-US" sz="1000" b="0">
                <a:solidFill>
                  <a:srgbClr val="050505"/>
                </a:solidFill>
                <a:effectLst/>
                <a:latin typeface="Courier New" panose="02070309020205020404" pitchFamily="49" charset="0"/>
              </a:rPr>
              <a:t>{"Property Value-Based Questions":</a:t>
            </a:r>
            <a:br>
              <a:rPr lang="en-US" sz="1000" b="0">
                <a:solidFill>
                  <a:srgbClr val="050505"/>
                </a:solidFill>
                <a:effectLst/>
                <a:latin typeface="Courier New" panose="02070309020205020404" pitchFamily="49" charset="0"/>
              </a:rPr>
            </a:br>
            <a:r>
              <a:rPr lang="en-US" sz="1000" b="0">
                <a:solidFill>
                  <a:srgbClr val="050505"/>
                </a:solidFill>
                <a:effectLst/>
                <a:latin typeface="Courier New" panose="02070309020205020404" pitchFamily="49" charset="0"/>
              </a:rPr>
              <a:t>[{"</a:t>
            </a:r>
            <a:r>
              <a:rPr lang="en-US" sz="1000" b="0" err="1">
                <a:solidFill>
                  <a:srgbClr val="050505"/>
                </a:solidFill>
                <a:effectLst/>
                <a:latin typeface="Courier New" panose="02070309020205020404" pitchFamily="49" charset="0"/>
              </a:rPr>
              <a:t>question":"Retrieve</a:t>
            </a:r>
            <a:r>
              <a:rPr lang="en-US" sz="1000" b="0">
                <a:solidFill>
                  <a:srgbClr val="050505"/>
                </a:solidFill>
                <a:effectLst/>
                <a:latin typeface="Courier New" panose="02070309020205020404" pitchFamily="49" charset="0"/>
              </a:rPr>
              <a:t> the specific yield strength at 800°C.","answer":"243 MPa g−1 cm³"},{"</a:t>
            </a:r>
            <a:r>
              <a:rPr lang="en-US" sz="1000" b="0" err="1">
                <a:solidFill>
                  <a:srgbClr val="050505"/>
                </a:solidFill>
                <a:effectLst/>
                <a:latin typeface="Courier New" panose="02070309020205020404" pitchFamily="49" charset="0"/>
              </a:rPr>
              <a:t>question":"What</a:t>
            </a:r>
            <a:r>
              <a:rPr lang="en-US" sz="1000" b="0">
                <a:solidFill>
                  <a:srgbClr val="050505"/>
                </a:solidFill>
                <a:effectLst/>
                <a:latin typeface="Courier New" panose="02070309020205020404" pitchFamily="49" charset="0"/>
              </a:rPr>
              <a:t> is the specific yield strength value at 1000°C?","answer":"127 MPa g−1 cm³"}],</a:t>
            </a:r>
            <a:br>
              <a:rPr lang="en-US" sz="1000" b="0">
                <a:solidFill>
                  <a:srgbClr val="050505"/>
                </a:solidFill>
                <a:effectLst/>
                <a:latin typeface="Courier New" panose="02070309020205020404" pitchFamily="49" charset="0"/>
              </a:rPr>
            </a:br>
            <a:r>
              <a:rPr lang="en-US" sz="1000" b="0">
                <a:solidFill>
                  <a:srgbClr val="050505"/>
                </a:solidFill>
                <a:effectLst/>
                <a:latin typeface="Courier New" panose="02070309020205020404" pitchFamily="49" charset="0"/>
              </a:rPr>
              <a:t>"Temperature Based Questions":</a:t>
            </a:r>
            <a:br>
              <a:rPr lang="en-US" sz="1000" b="0">
                <a:solidFill>
                  <a:srgbClr val="050505"/>
                </a:solidFill>
                <a:effectLst/>
                <a:latin typeface="Courier New" panose="02070309020205020404" pitchFamily="49" charset="0"/>
              </a:rPr>
            </a:br>
            <a:r>
              <a:rPr lang="en-US" sz="1000" b="0">
                <a:solidFill>
                  <a:srgbClr val="050505"/>
                </a:solidFill>
                <a:effectLst/>
                <a:latin typeface="Courier New" panose="02070309020205020404" pitchFamily="49" charset="0"/>
              </a:rPr>
              <a:t>[{"</a:t>
            </a:r>
            <a:r>
              <a:rPr lang="en-US" sz="1000" b="0" err="1">
                <a:solidFill>
                  <a:srgbClr val="050505"/>
                </a:solidFill>
                <a:effectLst/>
                <a:latin typeface="Courier New" panose="02070309020205020404" pitchFamily="49" charset="0"/>
              </a:rPr>
              <a:t>question":"Under</a:t>
            </a:r>
            <a:r>
              <a:rPr lang="en-US" sz="1000" b="0">
                <a:solidFill>
                  <a:srgbClr val="050505"/>
                </a:solidFill>
                <a:effectLst/>
                <a:latin typeface="Courier New" panose="02070309020205020404" pitchFamily="49" charset="0"/>
              </a:rPr>
              <a:t> what temperature condition was the specific yield strength measurement made?","answer":"800 °C and 1000 °C"}],</a:t>
            </a:r>
            <a:br>
              <a:rPr lang="en-US" sz="1000" b="0">
                <a:solidFill>
                  <a:srgbClr val="050505"/>
                </a:solidFill>
                <a:effectLst/>
                <a:latin typeface="Courier New" panose="02070309020205020404" pitchFamily="49" charset="0"/>
              </a:rPr>
            </a:br>
            <a:r>
              <a:rPr lang="en-US" sz="1000" b="0">
                <a:solidFill>
                  <a:srgbClr val="050505"/>
                </a:solidFill>
                <a:effectLst/>
                <a:latin typeface="Courier New" panose="02070309020205020404" pitchFamily="49" charset="0"/>
              </a:rPr>
              <a:t>"Unit-Based Questions":</a:t>
            </a:r>
            <a:br>
              <a:rPr lang="en-US" sz="1000" b="0">
                <a:solidFill>
                  <a:srgbClr val="050505"/>
                </a:solidFill>
                <a:effectLst/>
                <a:latin typeface="Courier New" panose="02070309020205020404" pitchFamily="49" charset="0"/>
              </a:rPr>
            </a:br>
            <a:r>
              <a:rPr lang="en-US" sz="1000" b="0">
                <a:solidFill>
                  <a:srgbClr val="050505"/>
                </a:solidFill>
                <a:effectLst/>
                <a:latin typeface="Courier New" panose="02070309020205020404" pitchFamily="49" charset="0"/>
              </a:rPr>
              <a:t>[{"</a:t>
            </a:r>
            <a:r>
              <a:rPr lang="en-US" sz="1000" b="0" err="1">
                <a:solidFill>
                  <a:srgbClr val="050505"/>
                </a:solidFill>
                <a:effectLst/>
                <a:latin typeface="Courier New" panose="02070309020205020404" pitchFamily="49" charset="0"/>
              </a:rPr>
              <a:t>question":"Identify</a:t>
            </a:r>
            <a:r>
              <a:rPr lang="en-US" sz="1000" b="0">
                <a:solidFill>
                  <a:srgbClr val="050505"/>
                </a:solidFill>
                <a:effectLst/>
                <a:latin typeface="Courier New" panose="02070309020205020404" pitchFamily="49" charset="0"/>
              </a:rPr>
              <a:t> the unit used for the specific yield strength </a:t>
            </a:r>
            <a:r>
              <a:rPr lang="en-US" sz="1000" b="0" err="1">
                <a:solidFill>
                  <a:srgbClr val="050505"/>
                </a:solidFill>
                <a:effectLst/>
                <a:latin typeface="Courier New" panose="02070309020205020404" pitchFamily="49" charset="0"/>
              </a:rPr>
              <a:t>measurements.","answer":"MPa</a:t>
            </a:r>
            <a:r>
              <a:rPr lang="en-US" sz="1000" b="0">
                <a:solidFill>
                  <a:srgbClr val="050505"/>
                </a:solidFill>
                <a:effectLst/>
                <a:latin typeface="Courier New" panose="02070309020205020404" pitchFamily="49" charset="0"/>
              </a:rPr>
              <a:t> g−1 cm³"}],</a:t>
            </a:r>
            <a:br>
              <a:rPr lang="en-US" sz="1000" b="0">
                <a:solidFill>
                  <a:srgbClr val="050505"/>
                </a:solidFill>
                <a:effectLst/>
                <a:latin typeface="Courier New" panose="02070309020205020404" pitchFamily="49" charset="0"/>
              </a:rPr>
            </a:br>
            <a:r>
              <a:rPr lang="en-US" sz="1000" b="0">
                <a:solidFill>
                  <a:srgbClr val="050505"/>
                </a:solidFill>
                <a:effectLst/>
                <a:latin typeface="Courier New" panose="02070309020205020404" pitchFamily="49" charset="0"/>
              </a:rPr>
              <a:t>"Material Condition Based":</a:t>
            </a:r>
            <a:br>
              <a:rPr lang="en-US" sz="1000" b="0">
                <a:solidFill>
                  <a:srgbClr val="050505"/>
                </a:solidFill>
                <a:effectLst/>
                <a:latin typeface="Courier New" panose="02070309020205020404" pitchFamily="49" charset="0"/>
              </a:rPr>
            </a:br>
            <a:r>
              <a:rPr lang="en-US" sz="1000" b="0">
                <a:solidFill>
                  <a:srgbClr val="050505"/>
                </a:solidFill>
                <a:effectLst/>
                <a:latin typeface="Courier New" panose="02070309020205020404" pitchFamily="49" charset="0"/>
              </a:rPr>
              <a:t>[{"</a:t>
            </a:r>
            <a:r>
              <a:rPr lang="en-US" sz="1000" b="0" err="1">
                <a:solidFill>
                  <a:srgbClr val="050505"/>
                </a:solidFill>
                <a:effectLst/>
                <a:latin typeface="Courier New" panose="02070309020205020404" pitchFamily="49" charset="0"/>
              </a:rPr>
              <a:t>question":"Describe</a:t>
            </a:r>
            <a:r>
              <a:rPr lang="en-US" sz="1000" b="0">
                <a:solidFill>
                  <a:srgbClr val="050505"/>
                </a:solidFill>
                <a:effectLst/>
                <a:latin typeface="Courier New" panose="02070309020205020404" pitchFamily="49" charset="0"/>
              </a:rPr>
              <a:t> the equilibrium conditions for the </a:t>
            </a:r>
            <a:r>
              <a:rPr lang="en-US" sz="1000" b="0" err="1">
                <a:solidFill>
                  <a:srgbClr val="050505"/>
                </a:solidFill>
                <a:effectLst/>
                <a:latin typeface="Courier New" panose="02070309020205020404" pitchFamily="49" charset="0"/>
              </a:rPr>
              <a:t>alloy.","answer":"High-temperature</a:t>
            </a:r>
            <a:r>
              <a:rPr lang="en-US" sz="1000" b="0">
                <a:solidFill>
                  <a:srgbClr val="050505"/>
                </a:solidFill>
                <a:effectLst/>
                <a:latin typeface="Courier New" panose="02070309020205020404" pitchFamily="49" charset="0"/>
              </a:rPr>
              <a:t> processing"},{"</a:t>
            </a:r>
            <a:r>
              <a:rPr lang="en-US" sz="1000" b="0" err="1">
                <a:solidFill>
                  <a:srgbClr val="050505"/>
                </a:solidFill>
                <a:effectLst/>
                <a:latin typeface="Courier New" panose="02070309020205020404" pitchFamily="49" charset="0"/>
              </a:rPr>
              <a:t>question":"What</a:t>
            </a:r>
            <a:r>
              <a:rPr lang="en-US" sz="1000" b="0">
                <a:solidFill>
                  <a:srgbClr val="050505"/>
                </a:solidFill>
                <a:effectLst/>
                <a:latin typeface="Courier New" panose="02070309020205020404" pitchFamily="49" charset="0"/>
              </a:rPr>
              <a:t> is the single or multiphase nature of the </a:t>
            </a:r>
            <a:r>
              <a:rPr lang="en-US" sz="1000" b="0" err="1">
                <a:solidFill>
                  <a:srgbClr val="050505"/>
                </a:solidFill>
                <a:effectLst/>
                <a:latin typeface="Courier New" panose="02070309020205020404" pitchFamily="49" charset="0"/>
              </a:rPr>
              <a:t>alloy?","answer":"Multiphase</a:t>
            </a:r>
            <a:r>
              <a:rPr lang="en-US" sz="1000" b="0">
                <a:solidFill>
                  <a:srgbClr val="050505"/>
                </a:solidFill>
                <a:effectLst/>
                <a:latin typeface="Courier New" panose="02070309020205020404" pitchFamily="49" charset="0"/>
              </a:rPr>
              <a:t>"},{"</a:t>
            </a:r>
            <a:r>
              <a:rPr lang="en-US" sz="1000" b="0" err="1">
                <a:solidFill>
                  <a:srgbClr val="050505"/>
                </a:solidFill>
                <a:effectLst/>
                <a:latin typeface="Courier New" panose="02070309020205020404" pitchFamily="49" charset="0"/>
              </a:rPr>
              <a:t>question":"Explain</a:t>
            </a:r>
            <a:r>
              <a:rPr lang="en-US" sz="1000" b="0">
                <a:solidFill>
                  <a:srgbClr val="050505"/>
                </a:solidFill>
                <a:effectLst/>
                <a:latin typeface="Courier New" panose="02070309020205020404" pitchFamily="49" charset="0"/>
              </a:rPr>
              <a:t> the phase type of the </a:t>
            </a:r>
            <a:r>
              <a:rPr lang="en-US" sz="1000" b="0" err="1">
                <a:solidFill>
                  <a:srgbClr val="050505"/>
                </a:solidFill>
                <a:effectLst/>
                <a:latin typeface="Courier New" panose="02070309020205020404" pitchFamily="49" charset="0"/>
              </a:rPr>
              <a:t>alloy.","answer":"bcc</a:t>
            </a:r>
            <a:r>
              <a:rPr lang="en-US" sz="1000" b="0">
                <a:solidFill>
                  <a:srgbClr val="050505"/>
                </a:solidFill>
                <a:effectLst/>
                <a:latin typeface="Courier New" panose="02070309020205020404" pitchFamily="49" charset="0"/>
              </a:rPr>
              <a:t> solid-solution phase and </a:t>
            </a:r>
            <a:r>
              <a:rPr lang="en-US" sz="1000" b="0" err="1">
                <a:solidFill>
                  <a:srgbClr val="050505"/>
                </a:solidFill>
                <a:effectLst/>
                <a:latin typeface="Courier New" panose="02070309020205020404" pitchFamily="49" charset="0"/>
              </a:rPr>
              <a:t>fcc</a:t>
            </a:r>
            <a:r>
              <a:rPr lang="en-US" sz="1000" b="0">
                <a:solidFill>
                  <a:srgbClr val="050505"/>
                </a:solidFill>
                <a:effectLst/>
                <a:latin typeface="Courier New" panose="02070309020205020404" pitchFamily="49" charset="0"/>
              </a:rPr>
              <a:t> ceramic reinforcement phase"}]}</a:t>
            </a:r>
          </a:p>
        </p:txBody>
      </p:sp>
    </p:spTree>
    <p:extLst>
      <p:ext uri="{BB962C8B-B14F-4D97-AF65-F5344CB8AC3E}">
        <p14:creationId xmlns:p14="http://schemas.microsoft.com/office/powerpoint/2010/main" val="40053245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23E56-DF2E-6504-EA5E-876CBDC004A3}"/>
              </a:ext>
            </a:extLst>
          </p:cNvPr>
          <p:cNvSpPr>
            <a:spLocks noGrp="1"/>
          </p:cNvSpPr>
          <p:nvPr>
            <p:ph type="title"/>
          </p:nvPr>
        </p:nvSpPr>
        <p:spPr>
          <a:xfrm>
            <a:off x="720000" y="432850"/>
            <a:ext cx="7704000" cy="572700"/>
          </a:xfrm>
        </p:spPr>
        <p:txBody>
          <a:bodyPr/>
          <a:lstStyle/>
          <a:p>
            <a:r>
              <a:rPr lang="en-IN" err="1"/>
              <a:t>QnA</a:t>
            </a:r>
            <a:r>
              <a:rPr lang="en-IN"/>
              <a:t> Pairs Generation Pipeline</a:t>
            </a:r>
          </a:p>
        </p:txBody>
      </p:sp>
      <p:pic>
        <p:nvPicPr>
          <p:cNvPr id="4" name="Picture 3">
            <a:extLst>
              <a:ext uri="{FF2B5EF4-FFF2-40B4-BE49-F238E27FC236}">
                <a16:creationId xmlns:a16="http://schemas.microsoft.com/office/drawing/2014/main" id="{184B02C0-162B-7457-0520-F2AA579F9B76}"/>
              </a:ext>
            </a:extLst>
          </p:cNvPr>
          <p:cNvPicPr>
            <a:picLocks noChangeAspect="1"/>
          </p:cNvPicPr>
          <p:nvPr/>
        </p:nvPicPr>
        <p:blipFill>
          <a:blip r:embed="rId2"/>
          <a:stretch>
            <a:fillRect/>
          </a:stretch>
        </p:blipFill>
        <p:spPr>
          <a:xfrm>
            <a:off x="521719" y="1105310"/>
            <a:ext cx="8319077" cy="3593165"/>
          </a:xfrm>
          <a:prstGeom prst="rect">
            <a:avLst/>
          </a:prstGeom>
        </p:spPr>
      </p:pic>
      <p:sp>
        <p:nvSpPr>
          <p:cNvPr id="5" name="TextBox 4">
            <a:extLst>
              <a:ext uri="{FF2B5EF4-FFF2-40B4-BE49-F238E27FC236}">
                <a16:creationId xmlns:a16="http://schemas.microsoft.com/office/drawing/2014/main" id="{84090924-321B-90E3-B869-290F6116CB11}"/>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45</a:t>
            </a:r>
            <a:endParaRPr lang="en-US"/>
          </a:p>
        </p:txBody>
      </p:sp>
    </p:spTree>
    <p:extLst>
      <p:ext uri="{BB962C8B-B14F-4D97-AF65-F5344CB8AC3E}">
        <p14:creationId xmlns:p14="http://schemas.microsoft.com/office/powerpoint/2010/main" val="61694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18">
          <a:extLst>
            <a:ext uri="{FF2B5EF4-FFF2-40B4-BE49-F238E27FC236}">
              <a16:creationId xmlns:a16="http://schemas.microsoft.com/office/drawing/2014/main" id="{306EE292-5EB6-E460-3A70-4F2DF9BE03D9}"/>
            </a:ext>
          </a:extLst>
        </p:cNvPr>
        <p:cNvGrpSpPr/>
        <p:nvPr/>
      </p:nvGrpSpPr>
      <p:grpSpPr>
        <a:xfrm>
          <a:off x="0" y="0"/>
          <a:ext cx="0" cy="0"/>
          <a:chOff x="0" y="0"/>
          <a:chExt cx="0" cy="0"/>
        </a:xfrm>
      </p:grpSpPr>
      <p:sp>
        <p:nvSpPr>
          <p:cNvPr id="219" name="Google Shape;219;p32">
            <a:extLst>
              <a:ext uri="{FF2B5EF4-FFF2-40B4-BE49-F238E27FC236}">
                <a16:creationId xmlns:a16="http://schemas.microsoft.com/office/drawing/2014/main" id="{8461C1FB-6E35-7141-4F19-E8E6899BEF19}"/>
              </a:ext>
            </a:extLst>
          </p:cNvPr>
          <p:cNvSpPr txBox="1">
            <a:spLocks noGrp="1"/>
          </p:cNvSpPr>
          <p:nvPr>
            <p:ph type="title"/>
          </p:nvPr>
        </p:nvSpPr>
        <p:spPr>
          <a:xfrm>
            <a:off x="1835207" y="2032026"/>
            <a:ext cx="5184508" cy="894300"/>
          </a:xfrm>
          <a:prstGeom prst="rect">
            <a:avLst/>
          </a:prstGeom>
        </p:spPr>
        <p:txBody>
          <a:bodyPr spcFirstLastPara="1" wrap="square" lIns="91425" tIns="91425" rIns="91425" bIns="91425" anchor="t" anchorCtr="0">
            <a:noAutofit/>
          </a:bodyPr>
          <a:lstStyle/>
          <a:p>
            <a:pPr algn="ctr"/>
            <a:r>
              <a:rPr lang="en"/>
              <a:t>UI</a:t>
            </a:r>
            <a:endParaRPr lang="en-US"/>
          </a:p>
        </p:txBody>
      </p:sp>
      <p:pic>
        <p:nvPicPr>
          <p:cNvPr id="221" name="Google Shape;221;p32">
            <a:extLst>
              <a:ext uri="{FF2B5EF4-FFF2-40B4-BE49-F238E27FC236}">
                <a16:creationId xmlns:a16="http://schemas.microsoft.com/office/drawing/2014/main" id="{4C66F444-C3F2-4E57-C154-F43052DF4857}"/>
              </a:ext>
            </a:extLst>
          </p:cNvPr>
          <p:cNvPicPr preferRelativeResize="0"/>
          <p:nvPr/>
        </p:nvPicPr>
        <p:blipFill>
          <a:blip r:embed="rId3">
            <a:alphaModFix/>
          </a:blip>
          <a:stretch>
            <a:fillRect/>
          </a:stretch>
        </p:blipFill>
        <p:spPr>
          <a:xfrm rot="-3812036">
            <a:off x="6567713" y="3054150"/>
            <a:ext cx="2576275" cy="2089349"/>
          </a:xfrm>
          <a:prstGeom prst="rect">
            <a:avLst/>
          </a:prstGeom>
          <a:noFill/>
          <a:ln>
            <a:noFill/>
          </a:ln>
        </p:spPr>
      </p:pic>
      <p:pic>
        <p:nvPicPr>
          <p:cNvPr id="222" name="Google Shape;222;p32">
            <a:extLst>
              <a:ext uri="{FF2B5EF4-FFF2-40B4-BE49-F238E27FC236}">
                <a16:creationId xmlns:a16="http://schemas.microsoft.com/office/drawing/2014/main" id="{64FA2493-F535-6C7D-BCC9-61F1E041A644}"/>
              </a:ext>
            </a:extLst>
          </p:cNvPr>
          <p:cNvPicPr preferRelativeResize="0"/>
          <p:nvPr/>
        </p:nvPicPr>
        <p:blipFill>
          <a:blip r:embed="rId4">
            <a:alphaModFix/>
          </a:blip>
          <a:stretch>
            <a:fillRect/>
          </a:stretch>
        </p:blipFill>
        <p:spPr>
          <a:xfrm rot="2077214">
            <a:off x="-442465" y="3133325"/>
            <a:ext cx="2113500" cy="2504519"/>
          </a:xfrm>
          <a:prstGeom prst="rect">
            <a:avLst/>
          </a:prstGeom>
          <a:noFill/>
          <a:ln>
            <a:noFill/>
          </a:ln>
        </p:spPr>
      </p:pic>
      <p:sp>
        <p:nvSpPr>
          <p:cNvPr id="5" name="TextBox 4">
            <a:extLst>
              <a:ext uri="{FF2B5EF4-FFF2-40B4-BE49-F238E27FC236}">
                <a16:creationId xmlns:a16="http://schemas.microsoft.com/office/drawing/2014/main" id="{0FEAB0FE-603F-2D24-E215-5B0B6A9826B0}"/>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46</a:t>
            </a:r>
          </a:p>
        </p:txBody>
      </p:sp>
    </p:spTree>
    <p:extLst>
      <p:ext uri="{BB962C8B-B14F-4D97-AF65-F5344CB8AC3E}">
        <p14:creationId xmlns:p14="http://schemas.microsoft.com/office/powerpoint/2010/main" val="37100409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8D02E-24B0-2A13-829D-90E5F110BD8C}"/>
              </a:ext>
            </a:extLst>
          </p:cNvPr>
          <p:cNvSpPr>
            <a:spLocks noGrp="1"/>
          </p:cNvSpPr>
          <p:nvPr>
            <p:ph type="title"/>
          </p:nvPr>
        </p:nvSpPr>
        <p:spPr>
          <a:xfrm>
            <a:off x="720000" y="353916"/>
            <a:ext cx="7704000" cy="572700"/>
          </a:xfrm>
        </p:spPr>
        <p:txBody>
          <a:bodyPr/>
          <a:lstStyle/>
          <a:p>
            <a:r>
              <a:rPr lang="en-US"/>
              <a:t>UI</a:t>
            </a:r>
          </a:p>
        </p:txBody>
      </p:sp>
      <p:sp>
        <p:nvSpPr>
          <p:cNvPr id="6" name="TextBox 5">
            <a:extLst>
              <a:ext uri="{FF2B5EF4-FFF2-40B4-BE49-F238E27FC236}">
                <a16:creationId xmlns:a16="http://schemas.microsoft.com/office/drawing/2014/main" id="{2CADA7A5-EE41-2C5F-FA17-E4A4BAF1D585}"/>
              </a:ext>
            </a:extLst>
          </p:cNvPr>
          <p:cNvSpPr txBox="1"/>
          <p:nvPr/>
        </p:nvSpPr>
        <p:spPr>
          <a:xfrm>
            <a:off x="711667" y="924626"/>
            <a:ext cx="7715250" cy="443198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a:t>Our project culminated in the creation of a web-based application that allows materials scientists to interact with High Entropy Alloy research through an intuitive interface.  We’ve integrated our various project components into what we believe is a practical  tool for knowledge discovery in this expanding field.</a:t>
            </a:r>
          </a:p>
          <a:p>
            <a:pPr algn="just"/>
            <a:endParaRPr lang="en-US" sz="1600"/>
          </a:p>
          <a:p>
            <a:pPr algn="just"/>
            <a:r>
              <a:rPr lang="en-US" sz="1600" b="1"/>
              <a:t>System Architecture and Implementation</a:t>
            </a:r>
            <a:endParaRPr lang="en-US" sz="1600"/>
          </a:p>
          <a:p>
            <a:pPr marL="285750" indent="-285750" algn="just">
              <a:buChar char="•"/>
            </a:pPr>
            <a:r>
              <a:rPr lang="en-US" sz="1600" b="1"/>
              <a:t>Backend:</a:t>
            </a:r>
            <a:r>
              <a:rPr lang="en-US" sz="1600"/>
              <a:t> Built with </a:t>
            </a:r>
            <a:r>
              <a:rPr lang="en-US" sz="1600" b="1"/>
              <a:t>Flask</a:t>
            </a:r>
            <a:r>
              <a:rPr lang="en-US" sz="1600"/>
              <a:t>, using </a:t>
            </a:r>
            <a:r>
              <a:rPr lang="en-US" sz="1600" b="1"/>
              <a:t>Flask-Session</a:t>
            </a:r>
            <a:r>
              <a:rPr lang="en-US" sz="1600"/>
              <a:t> for persistent state management.</a:t>
            </a:r>
          </a:p>
          <a:p>
            <a:pPr marL="285750" indent="-285750" algn="just">
              <a:buChar char="•"/>
            </a:pPr>
            <a:r>
              <a:rPr lang="en-US" sz="1600" b="1"/>
              <a:t>Core Modules Integrated:</a:t>
            </a:r>
            <a:endParaRPr lang="en-US" sz="1600"/>
          </a:p>
          <a:p>
            <a:pPr marL="742950" lvl="2" indent="-285750" algn="just">
              <a:buFont typeface="Wingdings"/>
              <a:buChar char="§"/>
            </a:pPr>
            <a:r>
              <a:rPr lang="en-US" sz="1600"/>
              <a:t>Scientific abstract parsing &amp; structured data extraction</a:t>
            </a:r>
          </a:p>
          <a:p>
            <a:pPr marL="742950" lvl="2" indent="-285750" algn="just">
              <a:buFont typeface="Wingdings"/>
              <a:buChar char="§"/>
            </a:pPr>
            <a:r>
              <a:rPr lang="en-US" sz="1600"/>
              <a:t>Automated Q-A pair generation</a:t>
            </a:r>
          </a:p>
          <a:p>
            <a:pPr marL="742950" lvl="2" indent="-285750" algn="just">
              <a:buFont typeface="Wingdings"/>
              <a:buChar char="§"/>
            </a:pPr>
            <a:r>
              <a:rPr lang="en-US" sz="1600"/>
              <a:t>Retrieval-augmented QA with fine-tuned models</a:t>
            </a:r>
          </a:p>
          <a:p>
            <a:pPr marL="285750" indent="-285750" algn="just">
              <a:buChar char="•"/>
            </a:pPr>
            <a:r>
              <a:rPr lang="en-US" sz="1600" b="1"/>
              <a:t>Model Deployment:</a:t>
            </a:r>
            <a:endParaRPr lang="en-US" sz="1600"/>
          </a:p>
          <a:p>
            <a:pPr marL="742950" lvl="2" indent="-285750" algn="just">
              <a:buFont typeface="Wingdings"/>
              <a:buChar char="§"/>
            </a:pPr>
            <a:r>
              <a:rPr lang="en-US" sz="1600" b="1"/>
              <a:t>Local inference:</a:t>
            </a:r>
            <a:r>
              <a:rPr lang="en-US" sz="1600"/>
              <a:t> Fine-tuned Phi-2 with </a:t>
            </a:r>
            <a:r>
              <a:rPr lang="en-US" sz="1600" err="1"/>
              <a:t>QLoRA</a:t>
            </a:r>
            <a:r>
              <a:rPr lang="en-US" sz="1600"/>
              <a:t> adapters</a:t>
            </a:r>
          </a:p>
          <a:p>
            <a:pPr marL="742950" lvl="2" indent="-285750" algn="just">
              <a:buFont typeface="Wingdings"/>
              <a:buChar char="§"/>
            </a:pPr>
            <a:r>
              <a:rPr lang="en-US" sz="1600" b="1"/>
              <a:t>API fallback:</a:t>
            </a:r>
            <a:r>
              <a:rPr lang="en-US" sz="1600"/>
              <a:t> For high-performance response when resources are limited</a:t>
            </a:r>
          </a:p>
          <a:p>
            <a:pPr algn="just"/>
            <a:endParaRPr lang="en-US"/>
          </a:p>
          <a:p>
            <a:endParaRPr lang="en-US"/>
          </a:p>
          <a:p>
            <a:endParaRPr lang="en-US"/>
          </a:p>
        </p:txBody>
      </p:sp>
      <p:sp>
        <p:nvSpPr>
          <p:cNvPr id="4" name="TextBox 3">
            <a:extLst>
              <a:ext uri="{FF2B5EF4-FFF2-40B4-BE49-F238E27FC236}">
                <a16:creationId xmlns:a16="http://schemas.microsoft.com/office/drawing/2014/main" id="{9CB6521D-2728-696D-DC2D-0212536680AA}"/>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47</a:t>
            </a:r>
          </a:p>
        </p:txBody>
      </p:sp>
    </p:spTree>
    <p:extLst>
      <p:ext uri="{BB962C8B-B14F-4D97-AF65-F5344CB8AC3E}">
        <p14:creationId xmlns:p14="http://schemas.microsoft.com/office/powerpoint/2010/main" val="180018268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843983-3DC4-C55A-F76D-525EE7194B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E3CCAB-7396-E08A-E99A-E6BE4FD82ABA}"/>
              </a:ext>
            </a:extLst>
          </p:cNvPr>
          <p:cNvSpPr>
            <a:spLocks noGrp="1"/>
          </p:cNvSpPr>
          <p:nvPr>
            <p:ph type="title"/>
          </p:nvPr>
        </p:nvSpPr>
        <p:spPr>
          <a:xfrm>
            <a:off x="720000" y="353916"/>
            <a:ext cx="7704000" cy="572700"/>
          </a:xfrm>
        </p:spPr>
        <p:txBody>
          <a:bodyPr/>
          <a:lstStyle/>
          <a:p>
            <a:r>
              <a:rPr lang="en-US"/>
              <a:t>Data Ingestion and Processing</a:t>
            </a:r>
          </a:p>
        </p:txBody>
      </p:sp>
      <p:sp>
        <p:nvSpPr>
          <p:cNvPr id="3" name="TextBox 2">
            <a:extLst>
              <a:ext uri="{FF2B5EF4-FFF2-40B4-BE49-F238E27FC236}">
                <a16:creationId xmlns:a16="http://schemas.microsoft.com/office/drawing/2014/main" id="{E6B72AE3-E6B0-8168-E31B-1E9B41A391BA}"/>
              </a:ext>
            </a:extLst>
          </p:cNvPr>
          <p:cNvSpPr txBox="1"/>
          <p:nvPr/>
        </p:nvSpPr>
        <p:spPr>
          <a:xfrm>
            <a:off x="607943" y="1150454"/>
            <a:ext cx="7928113"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
              <a:buChar char="•"/>
            </a:pPr>
            <a:r>
              <a:rPr lang="en-US" sz="1800" b="1"/>
              <a:t>Multiple Input Formats:</a:t>
            </a:r>
          </a:p>
          <a:p>
            <a:pPr marL="685800" lvl="2" indent="-228600">
              <a:buFont typeface="Wingdings"/>
              <a:buChar char="§"/>
            </a:pPr>
            <a:r>
              <a:rPr lang="en-US" sz="1800"/>
              <a:t>Individual abstract input (text)</a:t>
            </a:r>
          </a:p>
          <a:p>
            <a:pPr marL="685800" lvl="2" indent="-228600">
              <a:buFont typeface="Wingdings"/>
              <a:buChar char="§"/>
            </a:pPr>
            <a:r>
              <a:rPr lang="en-US" sz="1800"/>
              <a:t>Batch upload via CSV</a:t>
            </a:r>
          </a:p>
          <a:p>
            <a:pPr marL="228600" indent="-228600">
              <a:buFont typeface=""/>
              <a:buChar char="•"/>
            </a:pPr>
            <a:r>
              <a:rPr lang="en-US" sz="1800" b="1"/>
              <a:t>Structured Data Extraction:</a:t>
            </a:r>
          </a:p>
          <a:p>
            <a:pPr marL="685800" lvl="2" indent="-228600">
              <a:buFont typeface="Wingdings"/>
              <a:buChar char="§"/>
            </a:pPr>
            <a:r>
              <a:rPr lang="en-US" sz="1800"/>
              <a:t>Parses compositions, properties, and conditions</a:t>
            </a:r>
          </a:p>
          <a:p>
            <a:pPr marL="685800" lvl="2" indent="-228600">
              <a:buFont typeface="Wingdings"/>
              <a:buChar char="§"/>
            </a:pPr>
            <a:r>
              <a:rPr lang="en-US" sz="1800"/>
              <a:t>Converts to standardized JSON</a:t>
            </a:r>
          </a:p>
          <a:p>
            <a:pPr marL="685800" lvl="2" indent="-228600">
              <a:buFont typeface="Wingdings"/>
              <a:buChar char="§"/>
            </a:pPr>
            <a:r>
              <a:rPr lang="en-US" sz="1800"/>
              <a:t>Organizes into tables for easy analysis</a:t>
            </a:r>
          </a:p>
          <a:p>
            <a:pPr marL="228600" indent="-228600">
              <a:buFont typeface=""/>
              <a:buChar char="•"/>
            </a:pPr>
            <a:r>
              <a:rPr lang="en-US" sz="1800" b="1"/>
              <a:t>Text Chunking for RAG:</a:t>
            </a:r>
          </a:p>
          <a:p>
            <a:pPr marL="685800" lvl="2" indent="-228600">
              <a:buFont typeface="Wingdings"/>
              <a:buChar char="§"/>
            </a:pPr>
            <a:r>
              <a:rPr lang="en-US" sz="1800"/>
              <a:t>Switched from fixed-length to boundary-aware chunking</a:t>
            </a:r>
          </a:p>
          <a:p>
            <a:pPr marL="685800" lvl="2" indent="-228600">
              <a:buFont typeface="Wingdings"/>
              <a:buChar char="§"/>
            </a:pPr>
            <a:r>
              <a:rPr lang="en-US" sz="1800"/>
              <a:t>Preserves context with 384-token chunks &amp; 64-token overlap</a:t>
            </a:r>
          </a:p>
          <a:p>
            <a:pPr marL="685800" lvl="2" indent="-228600">
              <a:buFont typeface="Wingdings"/>
              <a:buChar char="§"/>
            </a:pPr>
            <a:r>
              <a:rPr lang="en-US" sz="1800"/>
              <a:t>Optimized through experimentation</a:t>
            </a:r>
          </a:p>
        </p:txBody>
      </p:sp>
      <p:sp>
        <p:nvSpPr>
          <p:cNvPr id="5" name="TextBox 4">
            <a:extLst>
              <a:ext uri="{FF2B5EF4-FFF2-40B4-BE49-F238E27FC236}">
                <a16:creationId xmlns:a16="http://schemas.microsoft.com/office/drawing/2014/main" id="{D83FC00B-EB63-F407-F849-0E4C4FA28696}"/>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48</a:t>
            </a:r>
          </a:p>
        </p:txBody>
      </p:sp>
    </p:spTree>
    <p:extLst>
      <p:ext uri="{BB962C8B-B14F-4D97-AF65-F5344CB8AC3E}">
        <p14:creationId xmlns:p14="http://schemas.microsoft.com/office/powerpoint/2010/main" val="6131441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F8C18-B5BC-E14F-5004-4D90552A13BF}"/>
              </a:ext>
            </a:extLst>
          </p:cNvPr>
          <p:cNvSpPr>
            <a:spLocks noGrp="1"/>
          </p:cNvSpPr>
          <p:nvPr>
            <p:ph type="title"/>
          </p:nvPr>
        </p:nvSpPr>
        <p:spPr/>
        <p:txBody>
          <a:bodyPr/>
          <a:lstStyle/>
          <a:p>
            <a:r>
              <a:rPr lang="en-US"/>
              <a:t>User Interface and Interaction Design</a:t>
            </a:r>
          </a:p>
        </p:txBody>
      </p:sp>
      <p:sp>
        <p:nvSpPr>
          <p:cNvPr id="4" name="TextBox 3">
            <a:extLst>
              <a:ext uri="{FF2B5EF4-FFF2-40B4-BE49-F238E27FC236}">
                <a16:creationId xmlns:a16="http://schemas.microsoft.com/office/drawing/2014/main" id="{5D94F6CA-EB3C-1782-E8E3-D183E5303295}"/>
              </a:ext>
            </a:extLst>
          </p:cNvPr>
          <p:cNvSpPr txBox="1"/>
          <p:nvPr/>
        </p:nvSpPr>
        <p:spPr>
          <a:xfrm>
            <a:off x="599661" y="1730237"/>
            <a:ext cx="7828721"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
              <a:buChar char="•"/>
            </a:pPr>
            <a:r>
              <a:rPr lang="en-US" sz="1600" b="1"/>
              <a:t>Multi-Modal Data Visualization:</a:t>
            </a:r>
          </a:p>
          <a:p>
            <a:pPr marL="685800" lvl="2" indent="-228600">
              <a:buFont typeface="Wingdings"/>
              <a:buChar char="§"/>
            </a:pPr>
            <a:r>
              <a:rPr lang="en-US" sz="1600"/>
              <a:t>Interactive tables for alloy data</a:t>
            </a:r>
          </a:p>
          <a:p>
            <a:pPr marL="685800" lvl="2" indent="-228600">
              <a:buFont typeface="Wingdings"/>
              <a:buChar char="§"/>
            </a:pPr>
            <a:r>
              <a:rPr lang="en-US" sz="1600"/>
              <a:t>Categorized Q/A display with source highlighting</a:t>
            </a:r>
          </a:p>
          <a:p>
            <a:pPr marL="228600" indent="-228600">
              <a:buFont typeface=""/>
              <a:buChar char="•"/>
            </a:pPr>
            <a:r>
              <a:rPr lang="en-US" sz="1600" b="1"/>
              <a:t>Data Export Options:</a:t>
            </a:r>
          </a:p>
          <a:p>
            <a:pPr marL="685800" lvl="2" indent="-228600">
              <a:buFont typeface="Wingdings"/>
              <a:buChar char="§"/>
            </a:pPr>
            <a:r>
              <a:rPr lang="en-US" sz="1600"/>
              <a:t>Structured JSON for analysis or databases</a:t>
            </a:r>
          </a:p>
          <a:p>
            <a:pPr marL="685800" lvl="2" indent="-228600">
              <a:buFont typeface="Wingdings"/>
              <a:buChar char="§"/>
            </a:pPr>
            <a:r>
              <a:rPr lang="en-US" sz="1600"/>
              <a:t>Q/A JSON for education or knowledge bases</a:t>
            </a:r>
          </a:p>
          <a:p>
            <a:pPr marL="228600" indent="-228600">
              <a:buFont typeface=""/>
              <a:buChar char="•"/>
            </a:pPr>
            <a:r>
              <a:rPr lang="en-US" sz="1600" b="1"/>
              <a:t>Asynchronous Processing:</a:t>
            </a:r>
          </a:p>
          <a:p>
            <a:pPr marL="685800" lvl="2" indent="-228600">
              <a:buFont typeface="Wingdings"/>
              <a:buChar char="§"/>
            </a:pPr>
            <a:r>
              <a:rPr lang="en-US" sz="1600"/>
              <a:t>Background tasks with status indicators</a:t>
            </a:r>
          </a:p>
          <a:p>
            <a:pPr marL="685800" lvl="2" indent="-228600">
              <a:buFont typeface="Wingdings"/>
              <a:buChar char="§"/>
            </a:pPr>
            <a:r>
              <a:rPr lang="en-US" sz="1600"/>
              <a:t>Notifications on completion</a:t>
            </a:r>
          </a:p>
          <a:p>
            <a:pPr marL="228600" indent="-228600">
              <a:buFont typeface=""/>
              <a:buChar char="•"/>
            </a:pPr>
            <a:r>
              <a:rPr lang="en-US" sz="1600" b="1"/>
              <a:t>Accessibility Features:</a:t>
            </a:r>
          </a:p>
          <a:p>
            <a:pPr marL="685800" lvl="2" indent="-228600">
              <a:buFont typeface="Wingdings"/>
              <a:buChar char="§"/>
            </a:pPr>
            <a:r>
              <a:rPr lang="en-US" sz="1600"/>
              <a:t>Dark/light mode toggle</a:t>
            </a:r>
          </a:p>
          <a:p>
            <a:pPr marL="685800" lvl="2" indent="-228600">
              <a:buFont typeface="Wingdings"/>
              <a:buChar char="§"/>
            </a:pPr>
            <a:r>
              <a:rPr lang="en-US" sz="1600"/>
              <a:t>Searchable Q/A sets &amp; responsive design</a:t>
            </a:r>
          </a:p>
        </p:txBody>
      </p:sp>
      <p:sp>
        <p:nvSpPr>
          <p:cNvPr id="5" name="TextBox 4">
            <a:extLst>
              <a:ext uri="{FF2B5EF4-FFF2-40B4-BE49-F238E27FC236}">
                <a16:creationId xmlns:a16="http://schemas.microsoft.com/office/drawing/2014/main" id="{79DE979D-65F6-213A-E135-4D4B59BCC9D9}"/>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49</a:t>
            </a:r>
          </a:p>
        </p:txBody>
      </p:sp>
    </p:spTree>
    <p:extLst>
      <p:ext uri="{BB962C8B-B14F-4D97-AF65-F5344CB8AC3E}">
        <p14:creationId xmlns:p14="http://schemas.microsoft.com/office/powerpoint/2010/main" val="17370137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5"/>
          <p:cNvSpPr txBox="1">
            <a:spLocks noGrp="1"/>
          </p:cNvSpPr>
          <p:nvPr>
            <p:ph type="title"/>
          </p:nvPr>
        </p:nvSpPr>
        <p:spPr>
          <a:xfrm>
            <a:off x="3083736" y="2045599"/>
            <a:ext cx="4719800" cy="655398"/>
          </a:xfrm>
          <a:prstGeom prst="rect">
            <a:avLst/>
          </a:prstGeom>
        </p:spPr>
        <p:txBody>
          <a:bodyPr spcFirstLastPara="1" wrap="square" lIns="91425" tIns="91425" rIns="91425" bIns="91425" anchor="t" anchorCtr="0">
            <a:noAutofit/>
          </a:bodyPr>
          <a:lstStyle/>
          <a:p>
            <a:pPr algn="ctr"/>
            <a:r>
              <a:rPr lang="en" sz="2800"/>
              <a:t>Project Phase 1</a:t>
            </a:r>
            <a:br>
              <a:rPr lang="en" sz="2800"/>
            </a:br>
            <a:r>
              <a:rPr lang="en" sz="2800"/>
              <a:t> Overview</a:t>
            </a:r>
            <a:endParaRPr sz="2800"/>
          </a:p>
        </p:txBody>
      </p:sp>
      <p:pic>
        <p:nvPicPr>
          <p:cNvPr id="248" name="Google Shape;248;p35"/>
          <p:cNvPicPr preferRelativeResize="0"/>
          <p:nvPr/>
        </p:nvPicPr>
        <p:blipFill>
          <a:blip r:embed="rId3">
            <a:alphaModFix/>
          </a:blip>
          <a:stretch>
            <a:fillRect/>
          </a:stretch>
        </p:blipFill>
        <p:spPr>
          <a:xfrm rot="3031092">
            <a:off x="880011" y="300955"/>
            <a:ext cx="2344027" cy="2777689"/>
          </a:xfrm>
          <a:prstGeom prst="rect">
            <a:avLst/>
          </a:prstGeom>
          <a:noFill/>
          <a:ln>
            <a:noFill/>
          </a:ln>
        </p:spPr>
      </p:pic>
      <p:sp>
        <p:nvSpPr>
          <p:cNvPr id="7" name="TextBox 6">
            <a:extLst>
              <a:ext uri="{FF2B5EF4-FFF2-40B4-BE49-F238E27FC236}">
                <a16:creationId xmlns:a16="http://schemas.microsoft.com/office/drawing/2014/main" id="{86BFDB50-22BE-BAD5-12F4-173DCBB6F345}"/>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5</a:t>
            </a:r>
          </a:p>
        </p:txBody>
      </p:sp>
    </p:spTree>
    <p:extLst>
      <p:ext uri="{BB962C8B-B14F-4D97-AF65-F5344CB8AC3E}">
        <p14:creationId xmlns:p14="http://schemas.microsoft.com/office/powerpoint/2010/main" val="22325602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0D285E-62E6-27BE-A077-B67316914C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433817-EB2E-DD69-AB98-669D505CC434}"/>
              </a:ext>
            </a:extLst>
          </p:cNvPr>
          <p:cNvSpPr>
            <a:spLocks noGrp="1"/>
          </p:cNvSpPr>
          <p:nvPr>
            <p:ph type="title"/>
          </p:nvPr>
        </p:nvSpPr>
        <p:spPr/>
        <p:txBody>
          <a:bodyPr/>
          <a:lstStyle/>
          <a:p>
            <a:r>
              <a:rPr lang="en-US"/>
              <a:t>Advanced Features </a:t>
            </a:r>
          </a:p>
        </p:txBody>
      </p:sp>
      <p:sp>
        <p:nvSpPr>
          <p:cNvPr id="4" name="TextBox 3">
            <a:extLst>
              <a:ext uri="{FF2B5EF4-FFF2-40B4-BE49-F238E27FC236}">
                <a16:creationId xmlns:a16="http://schemas.microsoft.com/office/drawing/2014/main" id="{7A45A7DA-25FA-425C-3BA8-62B45DFFE649}"/>
              </a:ext>
            </a:extLst>
          </p:cNvPr>
          <p:cNvSpPr txBox="1"/>
          <p:nvPr/>
        </p:nvSpPr>
        <p:spPr>
          <a:xfrm>
            <a:off x="657639" y="1282976"/>
            <a:ext cx="7828721" cy="28007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Font typeface="Arial"/>
              <a:buChar char="•"/>
            </a:pPr>
            <a:r>
              <a:rPr lang="en-US" sz="1600" b="1"/>
              <a:t>Model Switching Capability:</a:t>
            </a:r>
          </a:p>
          <a:p>
            <a:pPr marL="457200" lvl="1">
              <a:buFont typeface="Courier New"/>
              <a:buChar char="o"/>
            </a:pPr>
            <a:r>
              <a:rPr lang="en-US" sz="1600"/>
              <a:t>Toggle between local fine-tuned Phi-2 and external API</a:t>
            </a:r>
            <a:endParaRPr lang="en-US"/>
          </a:p>
          <a:p>
            <a:pPr marL="457200" lvl="1">
              <a:buFont typeface="Courier New"/>
              <a:buChar char="o"/>
            </a:pPr>
            <a:endParaRPr lang="en-US" sz="1600"/>
          </a:p>
          <a:p>
            <a:pPr>
              <a:buFont typeface="Arial"/>
              <a:buChar char="•"/>
            </a:pPr>
            <a:r>
              <a:rPr lang="en-US" sz="1600" b="1"/>
              <a:t>Session Management:</a:t>
            </a:r>
            <a:endParaRPr lang="en-US"/>
          </a:p>
          <a:p>
            <a:pPr marL="457200" lvl="1">
              <a:buFont typeface="Courier New"/>
              <a:buChar char="o"/>
            </a:pPr>
            <a:r>
              <a:rPr lang="en-US" sz="1600"/>
              <a:t>Persistent storage of user data</a:t>
            </a:r>
            <a:endParaRPr lang="en-US"/>
          </a:p>
          <a:p>
            <a:pPr marL="457200" lvl="1">
              <a:buFont typeface="Courier New"/>
              <a:buChar char="o"/>
            </a:pPr>
            <a:r>
              <a:rPr lang="en-US" sz="1600"/>
              <a:t>Auto cleanup &amp; secure handling with unique IDs</a:t>
            </a:r>
            <a:endParaRPr lang="en-US"/>
          </a:p>
          <a:p>
            <a:pPr marL="457200" lvl="1">
              <a:buFont typeface="Courier New"/>
              <a:buChar char="o"/>
            </a:pPr>
            <a:endParaRPr lang="en-US" sz="1600"/>
          </a:p>
          <a:p>
            <a:pPr>
              <a:buFont typeface="Arial"/>
              <a:buChar char="•"/>
            </a:pPr>
            <a:r>
              <a:rPr lang="en-US" sz="1600" b="1"/>
              <a:t>Robust Error Handling:</a:t>
            </a:r>
            <a:endParaRPr lang="en-US"/>
          </a:p>
          <a:p>
            <a:pPr marL="457200" lvl="1">
              <a:buFont typeface="Courier New"/>
              <a:buChar char="o"/>
            </a:pPr>
            <a:r>
              <a:rPr lang="en-US" sz="1600"/>
              <a:t>Graceful fallbacks and user-friendly messages</a:t>
            </a:r>
            <a:endParaRPr lang="en-US"/>
          </a:p>
          <a:p>
            <a:pPr marL="457200" lvl="1">
              <a:buFont typeface="Courier New"/>
              <a:buChar char="o"/>
            </a:pPr>
            <a:r>
              <a:rPr lang="en-US" sz="1600"/>
              <a:t>Detailed logs for maintenance and debugging</a:t>
            </a:r>
            <a:endParaRPr lang="en-US"/>
          </a:p>
          <a:p>
            <a:pPr marL="228600" indent="-228600">
              <a:buFont typeface=""/>
              <a:buChar char="•"/>
            </a:pPr>
            <a:endParaRPr lang="en-US" sz="1600" b="1"/>
          </a:p>
        </p:txBody>
      </p:sp>
      <p:sp>
        <p:nvSpPr>
          <p:cNvPr id="5" name="TextBox 4">
            <a:extLst>
              <a:ext uri="{FF2B5EF4-FFF2-40B4-BE49-F238E27FC236}">
                <a16:creationId xmlns:a16="http://schemas.microsoft.com/office/drawing/2014/main" id="{EA5381F0-0D08-ECD5-A756-B048CC14B6BE}"/>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50</a:t>
            </a:r>
          </a:p>
        </p:txBody>
      </p:sp>
    </p:spTree>
    <p:extLst>
      <p:ext uri="{BB962C8B-B14F-4D97-AF65-F5344CB8AC3E}">
        <p14:creationId xmlns:p14="http://schemas.microsoft.com/office/powerpoint/2010/main" val="332481827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18">
          <a:extLst>
            <a:ext uri="{FF2B5EF4-FFF2-40B4-BE49-F238E27FC236}">
              <a16:creationId xmlns:a16="http://schemas.microsoft.com/office/drawing/2014/main" id="{AE2C3B9B-EEB3-B5E9-0AB1-D95F32C3AA1F}"/>
            </a:ext>
          </a:extLst>
        </p:cNvPr>
        <p:cNvGrpSpPr/>
        <p:nvPr/>
      </p:nvGrpSpPr>
      <p:grpSpPr>
        <a:xfrm>
          <a:off x="0" y="0"/>
          <a:ext cx="0" cy="0"/>
          <a:chOff x="0" y="0"/>
          <a:chExt cx="0" cy="0"/>
        </a:xfrm>
      </p:grpSpPr>
      <p:sp>
        <p:nvSpPr>
          <p:cNvPr id="219" name="Google Shape;219;p32">
            <a:extLst>
              <a:ext uri="{FF2B5EF4-FFF2-40B4-BE49-F238E27FC236}">
                <a16:creationId xmlns:a16="http://schemas.microsoft.com/office/drawing/2014/main" id="{7A92C3B8-5F63-2388-0461-073A6B34FBE9}"/>
              </a:ext>
            </a:extLst>
          </p:cNvPr>
          <p:cNvSpPr txBox="1">
            <a:spLocks noGrp="1"/>
          </p:cNvSpPr>
          <p:nvPr>
            <p:ph type="title"/>
          </p:nvPr>
        </p:nvSpPr>
        <p:spPr>
          <a:xfrm>
            <a:off x="1835207" y="2032026"/>
            <a:ext cx="5184508" cy="894300"/>
          </a:xfrm>
          <a:prstGeom prst="rect">
            <a:avLst/>
          </a:prstGeom>
        </p:spPr>
        <p:txBody>
          <a:bodyPr spcFirstLastPara="1" wrap="square" lIns="91425" tIns="91425" rIns="91425" bIns="91425" anchor="t" anchorCtr="0">
            <a:noAutofit/>
          </a:bodyPr>
          <a:lstStyle/>
          <a:p>
            <a:pPr algn="ctr"/>
            <a:r>
              <a:rPr lang="en"/>
              <a:t>Live Demo</a:t>
            </a:r>
            <a:endParaRPr lang="en-US"/>
          </a:p>
        </p:txBody>
      </p:sp>
      <p:pic>
        <p:nvPicPr>
          <p:cNvPr id="221" name="Google Shape;221;p32">
            <a:extLst>
              <a:ext uri="{FF2B5EF4-FFF2-40B4-BE49-F238E27FC236}">
                <a16:creationId xmlns:a16="http://schemas.microsoft.com/office/drawing/2014/main" id="{AACA3552-076B-0B55-94C2-C6387D4C9EEE}"/>
              </a:ext>
            </a:extLst>
          </p:cNvPr>
          <p:cNvPicPr preferRelativeResize="0"/>
          <p:nvPr/>
        </p:nvPicPr>
        <p:blipFill>
          <a:blip r:embed="rId3">
            <a:alphaModFix/>
          </a:blip>
          <a:stretch>
            <a:fillRect/>
          </a:stretch>
        </p:blipFill>
        <p:spPr>
          <a:xfrm rot="-3812036">
            <a:off x="6567713" y="3054150"/>
            <a:ext cx="2576275" cy="2089349"/>
          </a:xfrm>
          <a:prstGeom prst="rect">
            <a:avLst/>
          </a:prstGeom>
          <a:noFill/>
          <a:ln>
            <a:noFill/>
          </a:ln>
        </p:spPr>
      </p:pic>
      <p:pic>
        <p:nvPicPr>
          <p:cNvPr id="222" name="Google Shape;222;p32">
            <a:extLst>
              <a:ext uri="{FF2B5EF4-FFF2-40B4-BE49-F238E27FC236}">
                <a16:creationId xmlns:a16="http://schemas.microsoft.com/office/drawing/2014/main" id="{8569A0C6-7DC4-4B9A-FE26-5679DAFBCFAF}"/>
              </a:ext>
            </a:extLst>
          </p:cNvPr>
          <p:cNvPicPr preferRelativeResize="0"/>
          <p:nvPr/>
        </p:nvPicPr>
        <p:blipFill>
          <a:blip r:embed="rId4">
            <a:alphaModFix/>
          </a:blip>
          <a:stretch>
            <a:fillRect/>
          </a:stretch>
        </p:blipFill>
        <p:spPr>
          <a:xfrm rot="2077214">
            <a:off x="-442465" y="3133325"/>
            <a:ext cx="2113500" cy="2504519"/>
          </a:xfrm>
          <a:prstGeom prst="rect">
            <a:avLst/>
          </a:prstGeom>
          <a:noFill/>
          <a:ln>
            <a:noFill/>
          </a:ln>
        </p:spPr>
      </p:pic>
      <p:sp>
        <p:nvSpPr>
          <p:cNvPr id="5" name="TextBox 4">
            <a:extLst>
              <a:ext uri="{FF2B5EF4-FFF2-40B4-BE49-F238E27FC236}">
                <a16:creationId xmlns:a16="http://schemas.microsoft.com/office/drawing/2014/main" id="{AFE75332-6485-B54B-0624-8494BA93DA7D}"/>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51</a:t>
            </a:r>
          </a:p>
        </p:txBody>
      </p:sp>
    </p:spTree>
    <p:extLst>
      <p:ext uri="{BB962C8B-B14F-4D97-AF65-F5344CB8AC3E}">
        <p14:creationId xmlns:p14="http://schemas.microsoft.com/office/powerpoint/2010/main" val="1268482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18">
          <a:extLst>
            <a:ext uri="{FF2B5EF4-FFF2-40B4-BE49-F238E27FC236}">
              <a16:creationId xmlns:a16="http://schemas.microsoft.com/office/drawing/2014/main" id="{C54E3589-5A74-98A8-4BE9-0402AB8680E2}"/>
            </a:ext>
          </a:extLst>
        </p:cNvPr>
        <p:cNvGrpSpPr/>
        <p:nvPr/>
      </p:nvGrpSpPr>
      <p:grpSpPr>
        <a:xfrm>
          <a:off x="0" y="0"/>
          <a:ext cx="0" cy="0"/>
          <a:chOff x="0" y="0"/>
          <a:chExt cx="0" cy="0"/>
        </a:xfrm>
      </p:grpSpPr>
      <p:sp>
        <p:nvSpPr>
          <p:cNvPr id="219" name="Google Shape;219;p32">
            <a:extLst>
              <a:ext uri="{FF2B5EF4-FFF2-40B4-BE49-F238E27FC236}">
                <a16:creationId xmlns:a16="http://schemas.microsoft.com/office/drawing/2014/main" id="{BA88D247-7F4C-A5E8-A013-8643D0BB8D7A}"/>
              </a:ext>
            </a:extLst>
          </p:cNvPr>
          <p:cNvSpPr txBox="1">
            <a:spLocks noGrp="1"/>
          </p:cNvSpPr>
          <p:nvPr>
            <p:ph type="title"/>
          </p:nvPr>
        </p:nvSpPr>
        <p:spPr>
          <a:xfrm>
            <a:off x="1835207" y="2032026"/>
            <a:ext cx="5184508" cy="894300"/>
          </a:xfrm>
          <a:prstGeom prst="rect">
            <a:avLst/>
          </a:prstGeom>
        </p:spPr>
        <p:txBody>
          <a:bodyPr spcFirstLastPara="1" wrap="square" lIns="91425" tIns="91425" rIns="91425" bIns="91425" anchor="t" anchorCtr="0">
            <a:noAutofit/>
          </a:bodyPr>
          <a:lstStyle/>
          <a:p>
            <a:pPr algn="ctr"/>
            <a:r>
              <a:rPr lang="en"/>
              <a:t>Challenges</a:t>
            </a:r>
            <a:endParaRPr lang="en-US"/>
          </a:p>
        </p:txBody>
      </p:sp>
      <p:pic>
        <p:nvPicPr>
          <p:cNvPr id="221" name="Google Shape;221;p32">
            <a:extLst>
              <a:ext uri="{FF2B5EF4-FFF2-40B4-BE49-F238E27FC236}">
                <a16:creationId xmlns:a16="http://schemas.microsoft.com/office/drawing/2014/main" id="{4515CE0B-FCC3-EF6E-9FFE-9F058ACA7B79}"/>
              </a:ext>
            </a:extLst>
          </p:cNvPr>
          <p:cNvPicPr preferRelativeResize="0"/>
          <p:nvPr/>
        </p:nvPicPr>
        <p:blipFill>
          <a:blip r:embed="rId3">
            <a:alphaModFix/>
          </a:blip>
          <a:stretch>
            <a:fillRect/>
          </a:stretch>
        </p:blipFill>
        <p:spPr>
          <a:xfrm rot="-3812036">
            <a:off x="6567713" y="3054150"/>
            <a:ext cx="2576275" cy="2089349"/>
          </a:xfrm>
          <a:prstGeom prst="rect">
            <a:avLst/>
          </a:prstGeom>
          <a:noFill/>
          <a:ln>
            <a:noFill/>
          </a:ln>
        </p:spPr>
      </p:pic>
      <p:pic>
        <p:nvPicPr>
          <p:cNvPr id="222" name="Google Shape;222;p32">
            <a:extLst>
              <a:ext uri="{FF2B5EF4-FFF2-40B4-BE49-F238E27FC236}">
                <a16:creationId xmlns:a16="http://schemas.microsoft.com/office/drawing/2014/main" id="{FA509A97-CD47-4C90-8860-ECA213B9D85F}"/>
              </a:ext>
            </a:extLst>
          </p:cNvPr>
          <p:cNvPicPr preferRelativeResize="0"/>
          <p:nvPr/>
        </p:nvPicPr>
        <p:blipFill>
          <a:blip r:embed="rId4">
            <a:alphaModFix/>
          </a:blip>
          <a:stretch>
            <a:fillRect/>
          </a:stretch>
        </p:blipFill>
        <p:spPr>
          <a:xfrm rot="2077214">
            <a:off x="-442465" y="3133325"/>
            <a:ext cx="2113500" cy="2504519"/>
          </a:xfrm>
          <a:prstGeom prst="rect">
            <a:avLst/>
          </a:prstGeom>
          <a:noFill/>
          <a:ln>
            <a:noFill/>
          </a:ln>
        </p:spPr>
      </p:pic>
      <p:sp>
        <p:nvSpPr>
          <p:cNvPr id="5" name="TextBox 4">
            <a:extLst>
              <a:ext uri="{FF2B5EF4-FFF2-40B4-BE49-F238E27FC236}">
                <a16:creationId xmlns:a16="http://schemas.microsoft.com/office/drawing/2014/main" id="{AA321A6B-2E49-09A8-3EF6-0AB4CBBC185B}"/>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52</a:t>
            </a:r>
          </a:p>
        </p:txBody>
      </p:sp>
    </p:spTree>
    <p:extLst>
      <p:ext uri="{BB962C8B-B14F-4D97-AF65-F5344CB8AC3E}">
        <p14:creationId xmlns:p14="http://schemas.microsoft.com/office/powerpoint/2010/main" val="24741683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374E62E-9377-79C1-A989-65AEA07E18A9}"/>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53</a:t>
            </a:r>
          </a:p>
        </p:txBody>
      </p:sp>
      <p:sp>
        <p:nvSpPr>
          <p:cNvPr id="2" name="Title 1">
            <a:extLst>
              <a:ext uri="{FF2B5EF4-FFF2-40B4-BE49-F238E27FC236}">
                <a16:creationId xmlns:a16="http://schemas.microsoft.com/office/drawing/2014/main" id="{0C1D684B-B9F3-68D1-D931-4259424B155D}"/>
              </a:ext>
            </a:extLst>
          </p:cNvPr>
          <p:cNvSpPr>
            <a:spLocks noGrp="1"/>
          </p:cNvSpPr>
          <p:nvPr>
            <p:ph type="title"/>
          </p:nvPr>
        </p:nvSpPr>
        <p:spPr/>
        <p:txBody>
          <a:bodyPr/>
          <a:lstStyle/>
          <a:p>
            <a:r>
              <a:rPr lang="en-US"/>
              <a:t>Key System &amp; Model Challenges</a:t>
            </a:r>
          </a:p>
        </p:txBody>
      </p:sp>
      <p:sp>
        <p:nvSpPr>
          <p:cNvPr id="5" name="Text Placeholder 4">
            <a:extLst>
              <a:ext uri="{FF2B5EF4-FFF2-40B4-BE49-F238E27FC236}">
                <a16:creationId xmlns:a16="http://schemas.microsoft.com/office/drawing/2014/main" id="{B39F5F26-B43B-17E1-9057-77FDF4D1A705}"/>
              </a:ext>
            </a:extLst>
          </p:cNvPr>
          <p:cNvSpPr>
            <a:spLocks noGrp="1"/>
          </p:cNvSpPr>
          <p:nvPr>
            <p:ph type="body" idx="1"/>
          </p:nvPr>
        </p:nvSpPr>
        <p:spPr>
          <a:xfrm>
            <a:off x="718167" y="1282866"/>
            <a:ext cx="7709243" cy="3253486"/>
          </a:xfrm>
        </p:spPr>
        <p:txBody>
          <a:bodyPr/>
          <a:lstStyle/>
          <a:p>
            <a:r>
              <a:rPr lang="en-US" b="1"/>
              <a:t>Domain-Specific Accuracy</a:t>
            </a:r>
            <a:endParaRPr lang="en-US"/>
          </a:p>
          <a:p>
            <a:pPr lvl="1">
              <a:lnSpc>
                <a:spcPct val="114999"/>
              </a:lnSpc>
            </a:pPr>
            <a:r>
              <a:rPr lang="en-US" b="1"/>
              <a:t>Parsing Complexity:</a:t>
            </a:r>
            <a:r>
              <a:rPr lang="en-US"/>
              <a:t> ~90% accuracy on chemical compositions; struggles with ranges, error margins.</a:t>
            </a:r>
          </a:p>
          <a:p>
            <a:pPr lvl="1">
              <a:lnSpc>
                <a:spcPct val="114999"/>
              </a:lnSpc>
            </a:pPr>
            <a:r>
              <a:rPr lang="en-US" b="1"/>
              <a:t>Condition Linking Errors:</a:t>
            </a:r>
            <a:r>
              <a:rPr lang="en-US"/>
              <a:t> 10% misalignment between properties and conditions.</a:t>
            </a:r>
          </a:p>
          <a:p>
            <a:pPr lvl="1">
              <a:lnSpc>
                <a:spcPct val="114999"/>
              </a:lnSpc>
            </a:pPr>
            <a:r>
              <a:rPr lang="en-US" b="1"/>
              <a:t>Conflict Handling:</a:t>
            </a:r>
            <a:r>
              <a:rPr lang="en-US"/>
              <a:t> Basic conflict reporting only; lacks cross-paper synthesis.</a:t>
            </a:r>
          </a:p>
          <a:p>
            <a:pPr lvl="1">
              <a:lnSpc>
                <a:spcPct val="114999"/>
              </a:lnSpc>
            </a:pPr>
            <a:r>
              <a:rPr lang="en-US" b="1"/>
              <a:t>Terminology Variance:</a:t>
            </a:r>
            <a:r>
              <a:rPr lang="en-US"/>
              <a:t> Inconsistent terms (e.g., "yield strength" vs. "yield stress") complicate extraction.</a:t>
            </a:r>
          </a:p>
          <a:p>
            <a:pPr lvl="1">
              <a:lnSpc>
                <a:spcPct val="114999"/>
              </a:lnSpc>
            </a:pPr>
            <a:endParaRPr lang="en-US"/>
          </a:p>
          <a:p>
            <a:pPr>
              <a:lnSpc>
                <a:spcPct val="114999"/>
              </a:lnSpc>
            </a:pPr>
            <a:r>
              <a:rPr lang="en-US" b="1"/>
              <a:t>Dataset &amp; Representation</a:t>
            </a:r>
            <a:endParaRPr lang="en-US"/>
          </a:p>
          <a:p>
            <a:pPr lvl="1">
              <a:lnSpc>
                <a:spcPct val="114999"/>
              </a:lnSpc>
            </a:pPr>
            <a:r>
              <a:rPr lang="en-US" b="1"/>
              <a:t>Limited QA Dataset:</a:t>
            </a:r>
            <a:r>
              <a:rPr lang="en-US"/>
              <a:t> Only ~250 samples fine-tuned.</a:t>
            </a:r>
          </a:p>
          <a:p>
            <a:pPr lvl="1">
              <a:lnSpc>
                <a:spcPct val="114999"/>
              </a:lnSpc>
            </a:pPr>
            <a:r>
              <a:rPr lang="en-US" b="1"/>
              <a:t>Numerical Challenges:</a:t>
            </a:r>
            <a:r>
              <a:rPr lang="en-US"/>
              <a:t> Difficulty in precise numerical relationships.</a:t>
            </a:r>
          </a:p>
          <a:p>
            <a:pPr lvl="1">
              <a:lnSpc>
                <a:spcPct val="114999"/>
              </a:lnSpc>
            </a:pPr>
            <a:r>
              <a:rPr lang="en-US" b="1"/>
              <a:t>Context Limits:</a:t>
            </a:r>
            <a:r>
              <a:rPr lang="en-US"/>
              <a:t> 512-token window restricts full detail inclusion.</a:t>
            </a:r>
          </a:p>
          <a:p>
            <a:pPr>
              <a:lnSpc>
                <a:spcPct val="114999"/>
              </a:lnSpc>
            </a:pPr>
            <a:endParaRPr lang="en-US"/>
          </a:p>
        </p:txBody>
      </p:sp>
    </p:spTree>
    <p:extLst>
      <p:ext uri="{BB962C8B-B14F-4D97-AF65-F5344CB8AC3E}">
        <p14:creationId xmlns:p14="http://schemas.microsoft.com/office/powerpoint/2010/main" val="26377287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47B3AE-735D-4839-8C4D-24BACA7C55D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6642ACE0-136C-80EC-CB01-9064B23A24DA}"/>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54</a:t>
            </a:r>
          </a:p>
        </p:txBody>
      </p:sp>
      <p:sp>
        <p:nvSpPr>
          <p:cNvPr id="2" name="Title 1">
            <a:extLst>
              <a:ext uri="{FF2B5EF4-FFF2-40B4-BE49-F238E27FC236}">
                <a16:creationId xmlns:a16="http://schemas.microsoft.com/office/drawing/2014/main" id="{7F80CCDC-81EA-6C4C-F511-EC7D01820635}"/>
              </a:ext>
            </a:extLst>
          </p:cNvPr>
          <p:cNvSpPr>
            <a:spLocks noGrp="1"/>
          </p:cNvSpPr>
          <p:nvPr>
            <p:ph type="title"/>
          </p:nvPr>
        </p:nvSpPr>
        <p:spPr/>
        <p:txBody>
          <a:bodyPr/>
          <a:lstStyle/>
          <a:p>
            <a:r>
              <a:rPr lang="en-US" sz="3200"/>
              <a:t>Technical &amp; Deployment Limitations</a:t>
            </a:r>
          </a:p>
        </p:txBody>
      </p:sp>
      <p:sp>
        <p:nvSpPr>
          <p:cNvPr id="5" name="Text Placeholder 4">
            <a:extLst>
              <a:ext uri="{FF2B5EF4-FFF2-40B4-BE49-F238E27FC236}">
                <a16:creationId xmlns:a16="http://schemas.microsoft.com/office/drawing/2014/main" id="{E13ED9C9-C794-6524-12E0-F93DA0B03177}"/>
              </a:ext>
            </a:extLst>
          </p:cNvPr>
          <p:cNvSpPr>
            <a:spLocks noGrp="1"/>
          </p:cNvSpPr>
          <p:nvPr>
            <p:ph type="body" idx="1"/>
          </p:nvPr>
        </p:nvSpPr>
        <p:spPr>
          <a:xfrm>
            <a:off x="718167" y="1282866"/>
            <a:ext cx="7709243" cy="3253486"/>
          </a:xfrm>
        </p:spPr>
        <p:txBody>
          <a:bodyPr/>
          <a:lstStyle/>
          <a:p>
            <a:r>
              <a:rPr lang="en-US" b="1"/>
              <a:t>Model Fine-Tuning</a:t>
            </a:r>
          </a:p>
          <a:p>
            <a:pPr lvl="1">
              <a:lnSpc>
                <a:spcPct val="114999"/>
              </a:lnSpc>
            </a:pPr>
            <a:r>
              <a:rPr lang="en-US" b="1"/>
              <a:t>Compute Constraints:</a:t>
            </a:r>
            <a:r>
              <a:rPr lang="en-US"/>
              <a:t> Phi-2 finetuning limited by hardware (OOM errors).</a:t>
            </a:r>
          </a:p>
          <a:p>
            <a:pPr lvl="1">
              <a:lnSpc>
                <a:spcPct val="114999"/>
              </a:lnSpc>
            </a:pPr>
            <a:r>
              <a:rPr lang="en-US" b="1"/>
              <a:t>Catastrophic Forgetting:</a:t>
            </a:r>
            <a:r>
              <a:rPr lang="en-US"/>
              <a:t> T5 lost generalization after aggressive tuning.</a:t>
            </a:r>
          </a:p>
          <a:p>
            <a:pPr lvl="1">
              <a:lnSpc>
                <a:spcPct val="114999"/>
              </a:lnSpc>
            </a:pPr>
            <a:r>
              <a:rPr lang="en-US" b="1"/>
              <a:t>Overfitting:</a:t>
            </a:r>
            <a:r>
              <a:rPr lang="en-US"/>
              <a:t> </a:t>
            </a:r>
            <a:r>
              <a:rPr lang="en-US" err="1"/>
              <a:t>RoBERTa</a:t>
            </a:r>
            <a:r>
              <a:rPr lang="en-US"/>
              <a:t> showed early overfitting signs (2–4 epochs).</a:t>
            </a:r>
          </a:p>
          <a:p>
            <a:pPr marL="596900" lvl="1" indent="0">
              <a:lnSpc>
                <a:spcPct val="114999"/>
              </a:lnSpc>
              <a:buNone/>
            </a:pPr>
            <a:endParaRPr lang="en-US"/>
          </a:p>
          <a:p>
            <a:pPr>
              <a:lnSpc>
                <a:spcPct val="114999"/>
              </a:lnSpc>
            </a:pPr>
            <a:r>
              <a:rPr lang="en-US" b="1"/>
              <a:t>Inference &amp; Deployment</a:t>
            </a:r>
            <a:endParaRPr lang="en-US"/>
          </a:p>
          <a:p>
            <a:pPr lvl="1">
              <a:lnSpc>
                <a:spcPct val="114999"/>
              </a:lnSpc>
            </a:pPr>
            <a:r>
              <a:rPr lang="en-US" b="1"/>
              <a:t>Slow Inference:</a:t>
            </a:r>
            <a:r>
              <a:rPr lang="en-US"/>
              <a:t> 1–1.5 min per answer on CPU.</a:t>
            </a:r>
          </a:p>
          <a:p>
            <a:pPr lvl="1">
              <a:lnSpc>
                <a:spcPct val="114999"/>
              </a:lnSpc>
            </a:pPr>
            <a:r>
              <a:rPr lang="en-US" b="1"/>
              <a:t>Retrieval Issues:</a:t>
            </a:r>
            <a:r>
              <a:rPr lang="en-US"/>
              <a:t> 12% context mismatches due to FAISS limitations.</a:t>
            </a:r>
          </a:p>
          <a:p>
            <a:pPr lvl="1">
              <a:lnSpc>
                <a:spcPct val="114999"/>
              </a:lnSpc>
            </a:pPr>
            <a:r>
              <a:rPr lang="en-US" b="1"/>
              <a:t>Flask Concurrency:</a:t>
            </a:r>
            <a:r>
              <a:rPr lang="en-US"/>
              <a:t> Single-threaded, bottlenecks under multi-user load.</a:t>
            </a:r>
          </a:p>
          <a:p>
            <a:pPr lvl="1">
              <a:lnSpc>
                <a:spcPct val="114999"/>
              </a:lnSpc>
            </a:pPr>
            <a:r>
              <a:rPr lang="en-US" b="1"/>
              <a:t>Client Performance:</a:t>
            </a:r>
            <a:r>
              <a:rPr lang="en-US"/>
              <a:t> UI lag on low-end devices with large result sets.</a:t>
            </a:r>
          </a:p>
          <a:p>
            <a:pPr>
              <a:lnSpc>
                <a:spcPct val="114999"/>
              </a:lnSpc>
            </a:pPr>
            <a:endParaRPr lang="en-US" b="1"/>
          </a:p>
        </p:txBody>
      </p:sp>
    </p:spTree>
    <p:extLst>
      <p:ext uri="{BB962C8B-B14F-4D97-AF65-F5344CB8AC3E}">
        <p14:creationId xmlns:p14="http://schemas.microsoft.com/office/powerpoint/2010/main" val="210355248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18">
          <a:extLst>
            <a:ext uri="{FF2B5EF4-FFF2-40B4-BE49-F238E27FC236}">
              <a16:creationId xmlns:a16="http://schemas.microsoft.com/office/drawing/2014/main" id="{793F2E5F-3BD8-8030-3C3D-F5DBB6E72D01}"/>
            </a:ext>
          </a:extLst>
        </p:cNvPr>
        <p:cNvGrpSpPr/>
        <p:nvPr/>
      </p:nvGrpSpPr>
      <p:grpSpPr>
        <a:xfrm>
          <a:off x="0" y="0"/>
          <a:ext cx="0" cy="0"/>
          <a:chOff x="0" y="0"/>
          <a:chExt cx="0" cy="0"/>
        </a:xfrm>
      </p:grpSpPr>
      <p:sp>
        <p:nvSpPr>
          <p:cNvPr id="219" name="Google Shape;219;p32">
            <a:extLst>
              <a:ext uri="{FF2B5EF4-FFF2-40B4-BE49-F238E27FC236}">
                <a16:creationId xmlns:a16="http://schemas.microsoft.com/office/drawing/2014/main" id="{7FF66593-5E2E-6356-239D-D6FAFCD20D5D}"/>
              </a:ext>
            </a:extLst>
          </p:cNvPr>
          <p:cNvSpPr txBox="1">
            <a:spLocks noGrp="1"/>
          </p:cNvSpPr>
          <p:nvPr>
            <p:ph type="title"/>
          </p:nvPr>
        </p:nvSpPr>
        <p:spPr>
          <a:xfrm>
            <a:off x="3136468" y="2124600"/>
            <a:ext cx="2617218" cy="894300"/>
          </a:xfrm>
          <a:prstGeom prst="rect">
            <a:avLst/>
          </a:prstGeom>
        </p:spPr>
        <p:txBody>
          <a:bodyPr spcFirstLastPara="1" wrap="square" lIns="91425" tIns="91425" rIns="91425" bIns="91425" anchor="t" anchorCtr="0">
            <a:noAutofit/>
          </a:bodyPr>
          <a:lstStyle/>
          <a:p>
            <a:pPr algn="just"/>
            <a:r>
              <a:rPr lang="en"/>
              <a:t> Timeline</a:t>
            </a:r>
            <a:endParaRPr lang="en-US"/>
          </a:p>
        </p:txBody>
      </p:sp>
      <p:pic>
        <p:nvPicPr>
          <p:cNvPr id="221" name="Google Shape;221;p32">
            <a:extLst>
              <a:ext uri="{FF2B5EF4-FFF2-40B4-BE49-F238E27FC236}">
                <a16:creationId xmlns:a16="http://schemas.microsoft.com/office/drawing/2014/main" id="{BDCACC6B-C4BB-5FE8-0B22-BA3945A7EECA}"/>
              </a:ext>
            </a:extLst>
          </p:cNvPr>
          <p:cNvPicPr preferRelativeResize="0"/>
          <p:nvPr/>
        </p:nvPicPr>
        <p:blipFill>
          <a:blip r:embed="rId3">
            <a:alphaModFix/>
          </a:blip>
          <a:stretch>
            <a:fillRect/>
          </a:stretch>
        </p:blipFill>
        <p:spPr>
          <a:xfrm rot="-3812036">
            <a:off x="6567713" y="3054150"/>
            <a:ext cx="2576275" cy="2089349"/>
          </a:xfrm>
          <a:prstGeom prst="rect">
            <a:avLst/>
          </a:prstGeom>
          <a:noFill/>
          <a:ln>
            <a:noFill/>
          </a:ln>
        </p:spPr>
      </p:pic>
      <p:pic>
        <p:nvPicPr>
          <p:cNvPr id="222" name="Google Shape;222;p32">
            <a:extLst>
              <a:ext uri="{FF2B5EF4-FFF2-40B4-BE49-F238E27FC236}">
                <a16:creationId xmlns:a16="http://schemas.microsoft.com/office/drawing/2014/main" id="{2A8AF203-C823-0CD5-3386-3ACC8FE9A610}"/>
              </a:ext>
            </a:extLst>
          </p:cNvPr>
          <p:cNvPicPr preferRelativeResize="0"/>
          <p:nvPr/>
        </p:nvPicPr>
        <p:blipFill>
          <a:blip r:embed="rId4">
            <a:alphaModFix/>
          </a:blip>
          <a:stretch>
            <a:fillRect/>
          </a:stretch>
        </p:blipFill>
        <p:spPr>
          <a:xfrm rot="2077214">
            <a:off x="-442465" y="3133325"/>
            <a:ext cx="2113500" cy="2504519"/>
          </a:xfrm>
          <a:prstGeom prst="rect">
            <a:avLst/>
          </a:prstGeom>
          <a:noFill/>
          <a:ln>
            <a:noFill/>
          </a:ln>
        </p:spPr>
      </p:pic>
      <p:sp>
        <p:nvSpPr>
          <p:cNvPr id="5" name="TextBox 4">
            <a:extLst>
              <a:ext uri="{FF2B5EF4-FFF2-40B4-BE49-F238E27FC236}">
                <a16:creationId xmlns:a16="http://schemas.microsoft.com/office/drawing/2014/main" id="{FBF1720E-5722-4683-AA67-1DABC997F190}"/>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55</a:t>
            </a:r>
          </a:p>
        </p:txBody>
      </p:sp>
    </p:spTree>
    <p:extLst>
      <p:ext uri="{BB962C8B-B14F-4D97-AF65-F5344CB8AC3E}">
        <p14:creationId xmlns:p14="http://schemas.microsoft.com/office/powerpoint/2010/main" val="41256187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58DE6E0-85BA-5037-CEDA-25572B2CB305}"/>
              </a:ext>
            </a:extLst>
          </p:cNvPr>
          <p:cNvSpPr txBox="1"/>
          <p:nvPr/>
        </p:nvSpPr>
        <p:spPr>
          <a:xfrm>
            <a:off x="8616942" y="-1536"/>
            <a:ext cx="52705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dirty="0"/>
              <a:t>56</a:t>
            </a:r>
          </a:p>
        </p:txBody>
      </p:sp>
      <p:pic>
        <p:nvPicPr>
          <p:cNvPr id="4" name="Picture 3">
            <a:extLst>
              <a:ext uri="{FF2B5EF4-FFF2-40B4-BE49-F238E27FC236}">
                <a16:creationId xmlns:a16="http://schemas.microsoft.com/office/drawing/2014/main" id="{6AC44BE8-D95F-565D-60DE-00DA9ABEDEC5}"/>
              </a:ext>
            </a:extLst>
          </p:cNvPr>
          <p:cNvPicPr>
            <a:picLocks noChangeAspect="1"/>
          </p:cNvPicPr>
          <p:nvPr/>
        </p:nvPicPr>
        <p:blipFill>
          <a:blip r:embed="rId3"/>
          <a:stretch>
            <a:fillRect/>
          </a:stretch>
        </p:blipFill>
        <p:spPr>
          <a:xfrm>
            <a:off x="0" y="-1536"/>
            <a:ext cx="3337849" cy="5145036"/>
          </a:xfrm>
          <a:prstGeom prst="rect">
            <a:avLst/>
          </a:prstGeom>
        </p:spPr>
      </p:pic>
      <p:pic>
        <p:nvPicPr>
          <p:cNvPr id="8" name="Picture 7">
            <a:extLst>
              <a:ext uri="{FF2B5EF4-FFF2-40B4-BE49-F238E27FC236}">
                <a16:creationId xmlns:a16="http://schemas.microsoft.com/office/drawing/2014/main" id="{9D4E873C-5417-EE7E-E118-B4A7F85203F0}"/>
              </a:ext>
            </a:extLst>
          </p:cNvPr>
          <p:cNvPicPr>
            <a:picLocks noChangeAspect="1"/>
          </p:cNvPicPr>
          <p:nvPr/>
        </p:nvPicPr>
        <p:blipFill>
          <a:blip r:embed="rId4"/>
          <a:stretch>
            <a:fillRect/>
          </a:stretch>
        </p:blipFill>
        <p:spPr>
          <a:xfrm>
            <a:off x="3337850" y="414337"/>
            <a:ext cx="5556120" cy="4729163"/>
          </a:xfrm>
          <a:prstGeom prst="rect">
            <a:avLst/>
          </a:prstGeom>
        </p:spPr>
      </p:pic>
    </p:spTree>
    <p:extLst>
      <p:ext uri="{BB962C8B-B14F-4D97-AF65-F5344CB8AC3E}">
        <p14:creationId xmlns:p14="http://schemas.microsoft.com/office/powerpoint/2010/main" val="85737878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18">
          <a:extLst>
            <a:ext uri="{FF2B5EF4-FFF2-40B4-BE49-F238E27FC236}">
              <a16:creationId xmlns:a16="http://schemas.microsoft.com/office/drawing/2014/main" id="{793F2E5F-3BD8-8030-3C3D-F5DBB6E72D01}"/>
            </a:ext>
          </a:extLst>
        </p:cNvPr>
        <p:cNvGrpSpPr/>
        <p:nvPr/>
      </p:nvGrpSpPr>
      <p:grpSpPr>
        <a:xfrm>
          <a:off x="0" y="0"/>
          <a:ext cx="0" cy="0"/>
          <a:chOff x="0" y="0"/>
          <a:chExt cx="0" cy="0"/>
        </a:xfrm>
      </p:grpSpPr>
      <p:sp>
        <p:nvSpPr>
          <p:cNvPr id="219" name="Google Shape;219;p32">
            <a:extLst>
              <a:ext uri="{FF2B5EF4-FFF2-40B4-BE49-F238E27FC236}">
                <a16:creationId xmlns:a16="http://schemas.microsoft.com/office/drawing/2014/main" id="{7FF66593-5E2E-6356-239D-D6FAFCD20D5D}"/>
              </a:ext>
            </a:extLst>
          </p:cNvPr>
          <p:cNvSpPr txBox="1">
            <a:spLocks noGrp="1"/>
          </p:cNvSpPr>
          <p:nvPr>
            <p:ph type="title"/>
          </p:nvPr>
        </p:nvSpPr>
        <p:spPr>
          <a:xfrm>
            <a:off x="1725950" y="2032026"/>
            <a:ext cx="4620628" cy="894300"/>
          </a:xfrm>
          <a:prstGeom prst="rect">
            <a:avLst/>
          </a:prstGeom>
        </p:spPr>
        <p:txBody>
          <a:bodyPr spcFirstLastPara="1" wrap="square" lIns="91425" tIns="91425" rIns="91425" bIns="91425" anchor="t" anchorCtr="0">
            <a:noAutofit/>
          </a:bodyPr>
          <a:lstStyle/>
          <a:p>
            <a:pPr algn="just"/>
            <a:r>
              <a:rPr lang="en"/>
              <a:t>References</a:t>
            </a:r>
            <a:endParaRPr lang="en-US"/>
          </a:p>
        </p:txBody>
      </p:sp>
      <p:pic>
        <p:nvPicPr>
          <p:cNvPr id="221" name="Google Shape;221;p32">
            <a:extLst>
              <a:ext uri="{FF2B5EF4-FFF2-40B4-BE49-F238E27FC236}">
                <a16:creationId xmlns:a16="http://schemas.microsoft.com/office/drawing/2014/main" id="{BDCACC6B-C4BB-5FE8-0B22-BA3945A7EECA}"/>
              </a:ext>
            </a:extLst>
          </p:cNvPr>
          <p:cNvPicPr preferRelativeResize="0"/>
          <p:nvPr/>
        </p:nvPicPr>
        <p:blipFill>
          <a:blip r:embed="rId3">
            <a:alphaModFix/>
          </a:blip>
          <a:stretch>
            <a:fillRect/>
          </a:stretch>
        </p:blipFill>
        <p:spPr>
          <a:xfrm rot="-3812036">
            <a:off x="6567713" y="3054150"/>
            <a:ext cx="2576275" cy="2089349"/>
          </a:xfrm>
          <a:prstGeom prst="rect">
            <a:avLst/>
          </a:prstGeom>
          <a:noFill/>
          <a:ln>
            <a:noFill/>
          </a:ln>
        </p:spPr>
      </p:pic>
      <p:pic>
        <p:nvPicPr>
          <p:cNvPr id="222" name="Google Shape;222;p32">
            <a:extLst>
              <a:ext uri="{FF2B5EF4-FFF2-40B4-BE49-F238E27FC236}">
                <a16:creationId xmlns:a16="http://schemas.microsoft.com/office/drawing/2014/main" id="{2A8AF203-C823-0CD5-3386-3ACC8FE9A610}"/>
              </a:ext>
            </a:extLst>
          </p:cNvPr>
          <p:cNvPicPr preferRelativeResize="0"/>
          <p:nvPr/>
        </p:nvPicPr>
        <p:blipFill>
          <a:blip r:embed="rId4">
            <a:alphaModFix/>
          </a:blip>
          <a:stretch>
            <a:fillRect/>
          </a:stretch>
        </p:blipFill>
        <p:spPr>
          <a:xfrm rot="2077214">
            <a:off x="-442465" y="3133325"/>
            <a:ext cx="2113500" cy="2504519"/>
          </a:xfrm>
          <a:prstGeom prst="rect">
            <a:avLst/>
          </a:prstGeom>
          <a:noFill/>
          <a:ln>
            <a:noFill/>
          </a:ln>
        </p:spPr>
      </p:pic>
      <p:sp>
        <p:nvSpPr>
          <p:cNvPr id="3" name="TextBox 2">
            <a:extLst>
              <a:ext uri="{FF2B5EF4-FFF2-40B4-BE49-F238E27FC236}">
                <a16:creationId xmlns:a16="http://schemas.microsoft.com/office/drawing/2014/main" id="{7CCD3A0B-EDEF-07D6-82E5-346DD00ED418}"/>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57</a:t>
            </a:r>
          </a:p>
        </p:txBody>
      </p:sp>
    </p:spTree>
    <p:extLst>
      <p:ext uri="{BB962C8B-B14F-4D97-AF65-F5344CB8AC3E}">
        <p14:creationId xmlns:p14="http://schemas.microsoft.com/office/powerpoint/2010/main" val="289334244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BA879-3F79-8BD9-094B-48C6ADE173D2}"/>
              </a:ext>
            </a:extLst>
          </p:cNvPr>
          <p:cNvSpPr>
            <a:spLocks noGrp="1"/>
          </p:cNvSpPr>
          <p:nvPr>
            <p:ph type="title"/>
          </p:nvPr>
        </p:nvSpPr>
        <p:spPr>
          <a:xfrm>
            <a:off x="1316632" y="747612"/>
            <a:ext cx="5438022" cy="3662157"/>
          </a:xfrm>
        </p:spPr>
        <p:txBody>
          <a:bodyPr spcFirstLastPara="1" wrap="square" lIns="91425" tIns="91425" rIns="91425" bIns="91425" anchor="ctr" anchorCtr="0">
            <a:noAutofit/>
          </a:bodyPr>
          <a:lstStyle/>
          <a:p>
            <a:r>
              <a:rPr lang="en-US" sz="1100" b="0"/>
              <a:t>[1] Schmid, U. (2022). </a:t>
            </a:r>
            <a:r>
              <a:rPr lang="en-US" sz="1100" b="0" err="1"/>
              <a:t>MatSciBERT</a:t>
            </a:r>
            <a:r>
              <a:rPr lang="en-US" sz="1100" b="0"/>
              <a:t>: A materials domain language model for text mining and information extraction. </a:t>
            </a:r>
            <a:r>
              <a:rPr lang="en-US" sz="1100" b="0" err="1"/>
              <a:t>npj</a:t>
            </a:r>
            <a:r>
              <a:rPr lang="en-US" sz="1100" b="0"/>
              <a:t> Computational Materials, 8(1).</a:t>
            </a:r>
            <a:br>
              <a:rPr lang="en-US" sz="1100" b="0"/>
            </a:br>
            <a:endParaRPr lang="en-US" sz="1100"/>
          </a:p>
          <a:p>
            <a:r>
              <a:rPr lang="en-US" sz="1100" b="0"/>
              <a:t>[2] Song, Z., Lu, S., Zhou, Q., Wang, J. (2024). T2MAT (text-to-materials): A universal framework for generating material structures with goal properties from a single sentence. Cornell University.</a:t>
            </a:r>
            <a:br>
              <a:rPr lang="en-US" sz="1100" b="0"/>
            </a:br>
            <a:br>
              <a:rPr lang="en-US" sz="1100" b="0"/>
            </a:br>
            <a:r>
              <a:rPr lang="en-US" sz="1100" b="0"/>
              <a:t>[3] Shetty, P., Rajan, A. C., </a:t>
            </a:r>
            <a:r>
              <a:rPr lang="en-US" sz="1100" b="0" err="1"/>
              <a:t>Kuenneth</a:t>
            </a:r>
            <a:r>
              <a:rPr lang="en-US" sz="1100" b="0"/>
              <a:t>, C., Gupta, S., </a:t>
            </a:r>
            <a:r>
              <a:rPr lang="en-US" sz="1100" b="0" err="1"/>
              <a:t>Panchumarti</a:t>
            </a:r>
            <a:r>
              <a:rPr lang="en-US" sz="1100" b="0"/>
              <a:t>, L. P., Holm, L., Zhang, C., Ramprasad, R. (2022). A general-purpose material</a:t>
            </a:r>
            <a:endParaRPr lang="en-US" sz="1100"/>
          </a:p>
          <a:p>
            <a:r>
              <a:rPr lang="en-US" sz="1100" b="0"/>
              <a:t>property data extraction pipeline from large polymer corpora using</a:t>
            </a:r>
            <a:endParaRPr lang="en-US" sz="1100"/>
          </a:p>
          <a:p>
            <a:r>
              <a:rPr lang="en-US" sz="1100" b="0"/>
              <a:t>natural language processing. </a:t>
            </a:r>
            <a:r>
              <a:rPr lang="en-US" sz="1100" b="0" err="1"/>
              <a:t>npj</a:t>
            </a:r>
            <a:r>
              <a:rPr lang="en-US" sz="1100" b="0"/>
              <a:t> Computational Materials, 9(1).</a:t>
            </a:r>
            <a:br>
              <a:rPr lang="en-US" sz="1100" b="0"/>
            </a:br>
            <a:endParaRPr lang="en-US" sz="1100"/>
          </a:p>
          <a:p>
            <a:r>
              <a:rPr lang="en-US" sz="1100" b="0"/>
              <a:t>[4] </a:t>
            </a:r>
            <a:r>
              <a:rPr lang="en-US" sz="1100" b="0" err="1"/>
              <a:t>Kritesh</a:t>
            </a:r>
            <a:r>
              <a:rPr lang="en-US" sz="1100" b="0"/>
              <a:t> Kumar Gupta, Surajit Das Barman, S Dey, Susmita </a:t>
            </a:r>
            <a:r>
              <a:rPr lang="en-US" sz="1100" b="0" err="1"/>
              <a:t>Naskar,T</a:t>
            </a:r>
            <a:r>
              <a:rPr lang="en-US" sz="1100" b="0"/>
              <a:t>.</a:t>
            </a:r>
            <a:endParaRPr lang="en-US" sz="1100"/>
          </a:p>
          <a:p>
            <a:r>
              <a:rPr lang="en-US" sz="1100" b="0"/>
              <a:t>Mukhopadhyay. (2024). On exploiting nonparametric kernel-based probabilistic machine learning over the large compositional space of high entropy alloys for optimal nanoscale ballistics. *Dental Science Reports*, 14(1). Nature Portfolio.</a:t>
            </a:r>
            <a:endParaRPr lang="en-US" sz="1100"/>
          </a:p>
        </p:txBody>
      </p:sp>
      <p:sp>
        <p:nvSpPr>
          <p:cNvPr id="3" name="Title 2">
            <a:extLst>
              <a:ext uri="{FF2B5EF4-FFF2-40B4-BE49-F238E27FC236}">
                <a16:creationId xmlns:a16="http://schemas.microsoft.com/office/drawing/2014/main" id="{424829EE-B880-B0F2-A301-7C623513DB57}"/>
              </a:ext>
            </a:extLst>
          </p:cNvPr>
          <p:cNvSpPr>
            <a:spLocks noGrp="1"/>
          </p:cNvSpPr>
          <p:nvPr>
            <p:ph type="title" idx="2"/>
          </p:nvPr>
        </p:nvSpPr>
        <p:spPr>
          <a:xfrm>
            <a:off x="3455896" y="49"/>
            <a:ext cx="2226048" cy="747564"/>
          </a:xfrm>
        </p:spPr>
        <p:txBody>
          <a:bodyPr spcFirstLastPara="1" wrap="square" lIns="91425" tIns="91425" rIns="91425" bIns="91425" anchor="ctr" anchorCtr="0">
            <a:noAutofit/>
          </a:bodyPr>
          <a:lstStyle/>
          <a:p>
            <a:pPr algn="ctr"/>
            <a:r>
              <a:rPr lang="en-US" sz="2000"/>
              <a:t>Some of the References</a:t>
            </a:r>
          </a:p>
        </p:txBody>
      </p:sp>
      <p:sp>
        <p:nvSpPr>
          <p:cNvPr id="5" name="TextBox 4">
            <a:extLst>
              <a:ext uri="{FF2B5EF4-FFF2-40B4-BE49-F238E27FC236}">
                <a16:creationId xmlns:a16="http://schemas.microsoft.com/office/drawing/2014/main" id="{D3993620-17D7-031A-AF03-4A3DFFC29136}"/>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58</a:t>
            </a:r>
            <a:endParaRPr lang="en-US"/>
          </a:p>
        </p:txBody>
      </p:sp>
    </p:spTree>
    <p:extLst>
      <p:ext uri="{BB962C8B-B14F-4D97-AF65-F5344CB8AC3E}">
        <p14:creationId xmlns:p14="http://schemas.microsoft.com/office/powerpoint/2010/main" val="296912542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A7C98F-F08D-00BA-2E59-48694F4A53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765430-9C66-E410-20C7-CCF0A9760E8A}"/>
              </a:ext>
            </a:extLst>
          </p:cNvPr>
          <p:cNvSpPr>
            <a:spLocks noGrp="1"/>
          </p:cNvSpPr>
          <p:nvPr>
            <p:ph type="title"/>
          </p:nvPr>
        </p:nvSpPr>
        <p:spPr>
          <a:xfrm>
            <a:off x="1316632" y="747612"/>
            <a:ext cx="5438022" cy="3662157"/>
          </a:xfrm>
        </p:spPr>
        <p:txBody>
          <a:bodyPr spcFirstLastPara="1" wrap="square" lIns="91425" tIns="91425" rIns="91425" bIns="91425" anchor="ctr" anchorCtr="0">
            <a:noAutofit/>
          </a:bodyPr>
          <a:lstStyle/>
          <a:p>
            <a:r>
              <a:rPr lang="en-US" sz="1200"/>
              <a:t>Overleaf Paper Link: </a:t>
            </a:r>
            <a:r>
              <a:rPr lang="en-US" sz="1200">
                <a:hlinkClick r:id="rId2"/>
              </a:rPr>
              <a:t>https://www.overleaf.com/9685192699rfwhcbffwnss#ee21af</a:t>
            </a:r>
            <a:br>
              <a:rPr lang="en-US" sz="1200"/>
            </a:br>
            <a:br>
              <a:rPr lang="en-US" sz="1200"/>
            </a:br>
            <a:r>
              <a:rPr lang="en-US" sz="1200"/>
              <a:t>Dataset Link: </a:t>
            </a:r>
            <a:br>
              <a:rPr lang="en-US" sz="1200"/>
            </a:br>
            <a:br>
              <a:rPr lang="en-US" sz="1200"/>
            </a:br>
            <a:r>
              <a:rPr lang="en-US" sz="1200"/>
              <a:t>Google Notebook: Google </a:t>
            </a:r>
            <a:r>
              <a:rPr lang="en-US" sz="1200" err="1"/>
              <a:t>Colab</a:t>
            </a:r>
            <a:br>
              <a:rPr lang="en-US" sz="1200"/>
            </a:br>
            <a:br>
              <a:rPr lang="en-US" sz="1200"/>
            </a:br>
            <a:r>
              <a:rPr lang="en-US" sz="1200"/>
              <a:t>Gantt Source: </a:t>
            </a:r>
            <a:r>
              <a:rPr lang="en-US" sz="1200">
                <a:hlinkClick r:id="rId3"/>
              </a:rPr>
              <a:t>https://www.onlinegantt.com/#/gantt</a:t>
            </a:r>
            <a:br>
              <a:rPr lang="en-US" sz="1200"/>
            </a:br>
            <a:br>
              <a:rPr lang="en-US" sz="1200"/>
            </a:br>
            <a:r>
              <a:rPr lang="en-US" sz="1200" err="1"/>
              <a:t>PyTorch</a:t>
            </a:r>
            <a:r>
              <a:rPr lang="en-US" sz="1200"/>
              <a:t> Lightning: https://lightning.ai/docs/overview/getting-started</a:t>
            </a:r>
          </a:p>
        </p:txBody>
      </p:sp>
      <p:sp>
        <p:nvSpPr>
          <p:cNvPr id="3" name="Title 2">
            <a:extLst>
              <a:ext uri="{FF2B5EF4-FFF2-40B4-BE49-F238E27FC236}">
                <a16:creationId xmlns:a16="http://schemas.microsoft.com/office/drawing/2014/main" id="{22F3A4B0-5963-81EC-576A-011DD1DA5FB9}"/>
              </a:ext>
            </a:extLst>
          </p:cNvPr>
          <p:cNvSpPr>
            <a:spLocks noGrp="1"/>
          </p:cNvSpPr>
          <p:nvPr>
            <p:ph type="title" idx="2"/>
          </p:nvPr>
        </p:nvSpPr>
        <p:spPr>
          <a:xfrm>
            <a:off x="2867431" y="7082"/>
            <a:ext cx="3409138" cy="747564"/>
          </a:xfrm>
        </p:spPr>
        <p:txBody>
          <a:bodyPr spcFirstLastPara="1" wrap="square" lIns="91425" tIns="91425" rIns="91425" bIns="91425" anchor="ctr" anchorCtr="0">
            <a:noAutofit/>
          </a:bodyPr>
          <a:lstStyle/>
          <a:p>
            <a:pPr algn="ctr"/>
            <a:r>
              <a:rPr lang="en-US" sz="2000"/>
              <a:t>Links of Resources used</a:t>
            </a:r>
          </a:p>
        </p:txBody>
      </p:sp>
      <p:sp>
        <p:nvSpPr>
          <p:cNvPr id="5" name="TextBox 4">
            <a:extLst>
              <a:ext uri="{FF2B5EF4-FFF2-40B4-BE49-F238E27FC236}">
                <a16:creationId xmlns:a16="http://schemas.microsoft.com/office/drawing/2014/main" id="{F95FDE5F-02E0-AB32-733A-E0C47EC49473}"/>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59</a:t>
            </a:r>
            <a:endParaRPr lang="en-US"/>
          </a:p>
        </p:txBody>
      </p:sp>
      <p:sp>
        <p:nvSpPr>
          <p:cNvPr id="6" name="Rectangle 1">
            <a:extLst>
              <a:ext uri="{FF2B5EF4-FFF2-40B4-BE49-F238E27FC236}">
                <a16:creationId xmlns:a16="http://schemas.microsoft.com/office/drawing/2014/main" id="{B81F00AB-27A7-87CD-CC45-46A2827F4996}"/>
              </a:ext>
            </a:extLst>
          </p:cNvPr>
          <p:cNvSpPr>
            <a:spLocks noChangeArrowheads="1"/>
          </p:cNvSpPr>
          <p:nvPr/>
        </p:nvSpPr>
        <p:spPr bwMode="auto">
          <a:xfrm>
            <a:off x="2363372" y="2034066"/>
            <a:ext cx="2942176"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hlinkClick r:id="rId4"/>
              </a:rPr>
              <a:t>Project_Phase_2_Files</a:t>
            </a:r>
            <a:endParaRPr kumimoji="0" lang="en-US" altLang="en-US"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17312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F9FA1F-7CF5-861D-2A0E-1E5670CF85A8}"/>
              </a:ext>
            </a:extLst>
          </p:cNvPr>
          <p:cNvPicPr>
            <a:picLocks noChangeAspect="1"/>
          </p:cNvPicPr>
          <p:nvPr/>
        </p:nvPicPr>
        <p:blipFill>
          <a:blip r:embed="rId2"/>
          <a:stretch>
            <a:fillRect/>
          </a:stretch>
        </p:blipFill>
        <p:spPr>
          <a:xfrm>
            <a:off x="0" y="899836"/>
            <a:ext cx="9144000" cy="3343828"/>
          </a:xfrm>
          <a:prstGeom prst="rect">
            <a:avLst/>
          </a:prstGeom>
        </p:spPr>
      </p:pic>
      <p:sp>
        <p:nvSpPr>
          <p:cNvPr id="4" name="TextBox 3">
            <a:extLst>
              <a:ext uri="{FF2B5EF4-FFF2-40B4-BE49-F238E27FC236}">
                <a16:creationId xmlns:a16="http://schemas.microsoft.com/office/drawing/2014/main" id="{181E6866-9B0B-916A-11FE-B6259FD7CACB}"/>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t>6</a:t>
            </a:r>
            <a:endParaRPr lang="en-US"/>
          </a:p>
        </p:txBody>
      </p:sp>
    </p:spTree>
    <p:extLst>
      <p:ext uri="{BB962C8B-B14F-4D97-AF65-F5344CB8AC3E}">
        <p14:creationId xmlns:p14="http://schemas.microsoft.com/office/powerpoint/2010/main" val="77766293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8"/>
          <p:cNvSpPr txBox="1">
            <a:spLocks noGrp="1"/>
          </p:cNvSpPr>
          <p:nvPr>
            <p:ph type="title"/>
          </p:nvPr>
        </p:nvSpPr>
        <p:spPr>
          <a:xfrm>
            <a:off x="1027310" y="1961059"/>
            <a:ext cx="7079821" cy="1231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9000"/>
              <a:t>Thank You!!</a:t>
            </a:r>
            <a:endParaRPr lang="en-US" sz="9000"/>
          </a:p>
        </p:txBody>
      </p:sp>
      <p:sp>
        <p:nvSpPr>
          <p:cNvPr id="2" name="TextBox 1">
            <a:extLst>
              <a:ext uri="{FF2B5EF4-FFF2-40B4-BE49-F238E27FC236}">
                <a16:creationId xmlns:a16="http://schemas.microsoft.com/office/drawing/2014/main" id="{21D05157-56EE-56C6-A1BC-88F6D2F442A8}"/>
              </a:ext>
            </a:extLst>
          </p:cNvPr>
          <p:cNvSpPr txBox="1"/>
          <p:nvPr/>
        </p:nvSpPr>
        <p:spPr>
          <a:xfrm>
            <a:off x="1863165" y="3643522"/>
            <a:ext cx="5361774" cy="683160"/>
          </a:xfrm>
          <a:prstGeom prst="rect">
            <a:avLst/>
          </a:prstGeom>
          <a:solidFill>
            <a:schemeClr val="bg2"/>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F23075-17DD-08A3-6C6E-8D6C131201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1A322B-C17E-E6CD-F514-AF69C76E107A}"/>
              </a:ext>
            </a:extLst>
          </p:cNvPr>
          <p:cNvSpPr>
            <a:spLocks noGrp="1"/>
          </p:cNvSpPr>
          <p:nvPr>
            <p:ph type="title"/>
          </p:nvPr>
        </p:nvSpPr>
        <p:spPr>
          <a:xfrm>
            <a:off x="628652" y="0"/>
            <a:ext cx="7886700" cy="576072"/>
          </a:xfrm>
        </p:spPr>
        <p:txBody>
          <a:bodyPr/>
          <a:lstStyle/>
          <a:p>
            <a:r>
              <a:rPr lang="en-US"/>
              <a:t>Input Abstract</a:t>
            </a:r>
          </a:p>
        </p:txBody>
      </p:sp>
      <p:sp>
        <p:nvSpPr>
          <p:cNvPr id="5" name="TextBox 4">
            <a:extLst>
              <a:ext uri="{FF2B5EF4-FFF2-40B4-BE49-F238E27FC236}">
                <a16:creationId xmlns:a16="http://schemas.microsoft.com/office/drawing/2014/main" id="{DD52ED43-D539-7156-F70A-A3C4C02BE9F7}"/>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solidFill>
                  <a:schemeClr val="bg2"/>
                </a:solidFill>
              </a:rPr>
              <a:t>7</a:t>
            </a:r>
          </a:p>
        </p:txBody>
      </p:sp>
      <p:sp>
        <p:nvSpPr>
          <p:cNvPr id="6" name="Slide Number Placeholder 5">
            <a:extLst>
              <a:ext uri="{FF2B5EF4-FFF2-40B4-BE49-F238E27FC236}">
                <a16:creationId xmlns:a16="http://schemas.microsoft.com/office/drawing/2014/main" id="{B338482E-AE40-646B-B2CB-D336D036A19B}"/>
              </a:ext>
            </a:extLst>
          </p:cNvPr>
          <p:cNvSpPr>
            <a:spLocks noGrp="1"/>
          </p:cNvSpPr>
          <p:nvPr>
            <p:ph type="sldNum" sz="quarter" idx="12"/>
          </p:nvPr>
        </p:nvSpPr>
        <p:spPr/>
        <p:txBody>
          <a:bodyPr/>
          <a:lstStyle/>
          <a:p>
            <a:fld id="{5F294920-2F4F-4D88-AD0A-053AE5A679D0}" type="slidenum">
              <a:rPr lang="en-US" smtClean="0"/>
              <a:pPr/>
              <a:t>7</a:t>
            </a:fld>
            <a:endParaRPr lang="en-US"/>
          </a:p>
        </p:txBody>
      </p:sp>
      <p:sp>
        <p:nvSpPr>
          <p:cNvPr id="4" name="TextBox 3">
            <a:extLst>
              <a:ext uri="{FF2B5EF4-FFF2-40B4-BE49-F238E27FC236}">
                <a16:creationId xmlns:a16="http://schemas.microsoft.com/office/drawing/2014/main" id="{5ABE5BAB-64FF-E0E4-0CBD-174C28A65F45}"/>
              </a:ext>
            </a:extLst>
          </p:cNvPr>
          <p:cNvSpPr txBox="1"/>
          <p:nvPr/>
        </p:nvSpPr>
        <p:spPr>
          <a:xfrm>
            <a:off x="108585" y="859253"/>
            <a:ext cx="8926830" cy="3558923"/>
          </a:xfrm>
          <a:prstGeom prst="rect">
            <a:avLst/>
          </a:prstGeom>
          <a:noFill/>
        </p:spPr>
        <p:txBody>
          <a:bodyPr wrap="square">
            <a:spAutoFit/>
          </a:bodyPr>
          <a:lstStyle/>
          <a:p>
            <a:pPr>
              <a:lnSpc>
                <a:spcPts val="1650"/>
              </a:lnSpc>
            </a:pPr>
            <a:r>
              <a:rPr lang="en-US" sz="1000" b="0">
                <a:solidFill>
                  <a:srgbClr val="7FDBCA"/>
                </a:solidFill>
                <a:effectLst/>
                <a:latin typeface="Consolas" panose="020B0609020204030204" pitchFamily="49" charset="0"/>
              </a:rPr>
              <a:t>"abstract"</a:t>
            </a:r>
            <a:r>
              <a:rPr lang="en-US" sz="1000" b="0">
                <a:solidFill>
                  <a:srgbClr val="D6DEEB"/>
                </a:solidFill>
                <a:effectLst/>
                <a:latin typeface="Consolas" panose="020B0609020204030204" pitchFamily="49" charset="0"/>
              </a:rPr>
              <a:t>: </a:t>
            </a:r>
            <a:r>
              <a:rPr lang="en-US" sz="1000" b="0">
                <a:solidFill>
                  <a:srgbClr val="D9F5DD"/>
                </a:solidFill>
                <a:effectLst/>
                <a:latin typeface="Consolas" panose="020B0609020204030204" pitchFamily="49" charset="0"/>
              </a:rPr>
              <a:t>"</a:t>
            </a:r>
            <a:r>
              <a:rPr lang="en-US" sz="1000" b="0">
                <a:solidFill>
                  <a:srgbClr val="C789D6"/>
                </a:solidFill>
                <a:effectLst/>
                <a:latin typeface="Consolas" panose="020B0609020204030204" pitchFamily="49" charset="0"/>
              </a:rPr>
              <a:t>Traditional refractory high-entropy alloys (RHEAs) generally exhibit a trade-off between high-temperature strength and light weight. In present work, a novel design strategy based on tailoring element distribution is proposed to achieve excellent high-temperature strength at a density lower than 7 g cm</a:t>
            </a:r>
            <a:r>
              <a:rPr lang="en-US" sz="1000" b="0">
                <a:solidFill>
                  <a:srgbClr val="F78C6C"/>
                </a:solidFill>
                <a:effectLst/>
                <a:latin typeface="Consolas" panose="020B0609020204030204" pitchFamily="49" charset="0"/>
              </a:rPr>
              <a:t>\u2212</a:t>
            </a:r>
            <a:r>
              <a:rPr lang="en-US" sz="1000" b="0">
                <a:solidFill>
                  <a:srgbClr val="C789D6"/>
                </a:solidFill>
                <a:effectLst/>
                <a:latin typeface="Consolas" panose="020B0609020204030204" pitchFamily="49" charset="0"/>
              </a:rPr>
              <a:t>3. Specifically, a Ti40Nb15Mo30(</a:t>
            </a:r>
            <a:r>
              <a:rPr lang="en-US" sz="1000" b="0" err="1">
                <a:solidFill>
                  <a:srgbClr val="C789D6"/>
                </a:solidFill>
                <a:effectLst/>
                <a:latin typeface="Consolas" panose="020B0609020204030204" pitchFamily="49" charset="0"/>
              </a:rPr>
              <a:t>NbC</a:t>
            </a:r>
            <a:r>
              <a:rPr lang="en-US" sz="1000" b="0">
                <a:solidFill>
                  <a:srgbClr val="C789D6"/>
                </a:solidFill>
                <a:effectLst/>
                <a:latin typeface="Consolas" panose="020B0609020204030204" pitchFamily="49" charset="0"/>
              </a:rPr>
              <a:t>)15 composite was designed and prepared by powder metallurgy. The composite is found to be composed of two ultrafine-grained (UFG) phases including a body-centered cubic (bcc) solid-solution phase and a face-centered cubic (</a:t>
            </a:r>
            <a:r>
              <a:rPr lang="en-US" sz="1000" b="0" err="1">
                <a:solidFill>
                  <a:srgbClr val="C789D6"/>
                </a:solidFill>
                <a:effectLst/>
                <a:latin typeface="Consolas" panose="020B0609020204030204" pitchFamily="49" charset="0"/>
              </a:rPr>
              <a:t>fcc</a:t>
            </a:r>
            <a:r>
              <a:rPr lang="en-US" sz="1000" b="0">
                <a:solidFill>
                  <a:srgbClr val="C789D6"/>
                </a:solidFill>
                <a:effectLst/>
                <a:latin typeface="Consolas" panose="020B0609020204030204" pitchFamily="49" charset="0"/>
              </a:rPr>
              <a:t>) ceramic reinforcement phase (Ti, Nb)C. The as-sintered composite shows a uniform and UFG microstructure where two phases are interconnected. Due to this unique microstructure, the Ti40Nb15Mo30(</a:t>
            </a:r>
            <a:r>
              <a:rPr lang="en-US" sz="1000" b="0" err="1">
                <a:solidFill>
                  <a:srgbClr val="C789D6"/>
                </a:solidFill>
                <a:effectLst/>
                <a:latin typeface="Consolas" panose="020B0609020204030204" pitchFamily="49" charset="0"/>
              </a:rPr>
              <a:t>NbC</a:t>
            </a:r>
            <a:r>
              <a:rPr lang="en-US" sz="1000" b="0">
                <a:solidFill>
                  <a:srgbClr val="C789D6"/>
                </a:solidFill>
                <a:effectLst/>
                <a:latin typeface="Consolas" panose="020B0609020204030204" pitchFamily="49" charset="0"/>
              </a:rPr>
              <a:t>)15 composite displays superb specific yield strengths among surveyed RHEAs, complex concentrated alloys, and metal-matrix composites from 800 </a:t>
            </a:r>
            <a:r>
              <a:rPr lang="en-US" sz="1000" b="0">
                <a:solidFill>
                  <a:srgbClr val="F78C6C"/>
                </a:solidFill>
                <a:effectLst/>
                <a:latin typeface="Consolas" panose="020B0609020204030204" pitchFamily="49" charset="0"/>
              </a:rPr>
              <a:t>\u00b0</a:t>
            </a:r>
            <a:r>
              <a:rPr lang="en-US" sz="1000" b="0">
                <a:solidFill>
                  <a:srgbClr val="C789D6"/>
                </a:solidFill>
                <a:effectLst/>
                <a:latin typeface="Consolas" panose="020B0609020204030204" pitchFamily="49" charset="0"/>
              </a:rPr>
              <a:t>C (243 MPa g</a:t>
            </a:r>
            <a:r>
              <a:rPr lang="en-US" sz="1000" b="0">
                <a:solidFill>
                  <a:srgbClr val="F78C6C"/>
                </a:solidFill>
                <a:effectLst/>
                <a:latin typeface="Consolas" panose="020B0609020204030204" pitchFamily="49" charset="0"/>
              </a:rPr>
              <a:t>\u2212</a:t>
            </a:r>
            <a:r>
              <a:rPr lang="en-US" sz="1000" b="0">
                <a:solidFill>
                  <a:srgbClr val="C789D6"/>
                </a:solidFill>
                <a:effectLst/>
                <a:latin typeface="Consolas" panose="020B0609020204030204" pitchFamily="49" charset="0"/>
              </a:rPr>
              <a:t>1 cm3) to 1000 </a:t>
            </a:r>
            <a:r>
              <a:rPr lang="en-US" sz="1000" b="0">
                <a:solidFill>
                  <a:srgbClr val="F78C6C"/>
                </a:solidFill>
                <a:effectLst/>
                <a:latin typeface="Consolas" panose="020B0609020204030204" pitchFamily="49" charset="0"/>
              </a:rPr>
              <a:t>\u00b0</a:t>
            </a:r>
            <a:r>
              <a:rPr lang="en-US" sz="1000" b="0">
                <a:solidFill>
                  <a:srgbClr val="C789D6"/>
                </a:solidFill>
                <a:effectLst/>
                <a:latin typeface="Consolas" panose="020B0609020204030204" pitchFamily="49" charset="0"/>
              </a:rPr>
              <a:t>C (127 MPa g</a:t>
            </a:r>
            <a:r>
              <a:rPr lang="en-US" sz="1000" b="0">
                <a:solidFill>
                  <a:srgbClr val="F78C6C"/>
                </a:solidFill>
                <a:effectLst/>
                <a:latin typeface="Consolas" panose="020B0609020204030204" pitchFamily="49" charset="0"/>
              </a:rPr>
              <a:t>\u2212</a:t>
            </a:r>
            <a:r>
              <a:rPr lang="en-US" sz="1000" b="0">
                <a:solidFill>
                  <a:srgbClr val="C789D6"/>
                </a:solidFill>
                <a:effectLst/>
                <a:latin typeface="Consolas" panose="020B0609020204030204" pitchFamily="49" charset="0"/>
              </a:rPr>
              <a:t>1 cm3). The outstanding high-temperature compressive strength was found to be associated with high resistance to dislocation motion and strong dislocation interactions in both the bcc and </a:t>
            </a:r>
            <a:r>
              <a:rPr lang="en-US" sz="1000" b="0" err="1">
                <a:solidFill>
                  <a:srgbClr val="C789D6"/>
                </a:solidFill>
                <a:effectLst/>
                <a:latin typeface="Consolas" panose="020B0609020204030204" pitchFamily="49" charset="0"/>
              </a:rPr>
              <a:t>fcc</a:t>
            </a:r>
            <a:r>
              <a:rPr lang="en-US" sz="1000" b="0">
                <a:solidFill>
                  <a:srgbClr val="C789D6"/>
                </a:solidFill>
                <a:effectLst/>
                <a:latin typeface="Consolas" panose="020B0609020204030204" pitchFamily="49" charset="0"/>
              </a:rPr>
              <a:t> phases. The phase interface after hot compression remained semi-coherent, vindicating its high stability. The high-density of stable phase interfaces not only retards the dislocation motion due to the large image force near the phase boundary but also induces a high value of activation energy for diffusion. The high activation energy can further achieve significant microstructure stability even after a long-term annealing (36 h) at 1000 </a:t>
            </a:r>
            <a:r>
              <a:rPr lang="en-US" sz="1000" b="0">
                <a:solidFill>
                  <a:srgbClr val="F78C6C"/>
                </a:solidFill>
                <a:effectLst/>
                <a:latin typeface="Consolas" panose="020B0609020204030204" pitchFamily="49" charset="0"/>
              </a:rPr>
              <a:t>\u00b0</a:t>
            </a:r>
            <a:r>
              <a:rPr lang="en-US" sz="1000" b="0">
                <a:solidFill>
                  <a:srgbClr val="C789D6"/>
                </a:solidFill>
                <a:effectLst/>
                <a:latin typeface="Consolas" panose="020B0609020204030204" pitchFamily="49" charset="0"/>
              </a:rPr>
              <a:t>C. This work provides new perspectives for the design and application of light and </a:t>
            </a:r>
            <a:r>
              <a:rPr lang="en-US" sz="1000" b="0" err="1">
                <a:solidFill>
                  <a:srgbClr val="C789D6"/>
                </a:solidFill>
                <a:effectLst/>
                <a:latin typeface="Consolas" panose="020B0609020204030204" pitchFamily="49" charset="0"/>
              </a:rPr>
              <a:t>ultrastrong</a:t>
            </a:r>
            <a:r>
              <a:rPr lang="en-US" sz="1000" b="0">
                <a:solidFill>
                  <a:srgbClr val="C789D6"/>
                </a:solidFill>
                <a:effectLst/>
                <a:latin typeface="Consolas" panose="020B0609020204030204" pitchFamily="49" charset="0"/>
              </a:rPr>
              <a:t> refractory complex concentrated alloys (RCCAs) by comparison to the insufficient strength of many traditional and light RCCAs. </a:t>
            </a:r>
            <a:r>
              <a:rPr lang="en-US" sz="1000" b="0">
                <a:solidFill>
                  <a:srgbClr val="F78C6C"/>
                </a:solidFill>
                <a:effectLst/>
                <a:latin typeface="Consolas" panose="020B0609020204030204" pitchFamily="49" charset="0"/>
              </a:rPr>
              <a:t>\u00a9</a:t>
            </a:r>
            <a:r>
              <a:rPr lang="en-US" sz="1000" b="0">
                <a:solidFill>
                  <a:srgbClr val="C789D6"/>
                </a:solidFill>
                <a:effectLst/>
                <a:latin typeface="Consolas" panose="020B0609020204030204" pitchFamily="49" charset="0"/>
              </a:rPr>
              <a:t> 2024 Elsevier Ltd</a:t>
            </a:r>
            <a:r>
              <a:rPr lang="en-US" sz="1000" b="0">
                <a:solidFill>
                  <a:srgbClr val="D9F5DD"/>
                </a:solidFill>
                <a:effectLst/>
                <a:latin typeface="Consolas" panose="020B0609020204030204" pitchFamily="49" charset="0"/>
              </a:rPr>
              <a:t>"</a:t>
            </a:r>
            <a:endParaRPr lang="en-US" sz="1000" b="0">
              <a:solidFill>
                <a:srgbClr val="D6DEEB"/>
              </a:solidFill>
              <a:effectLst/>
              <a:latin typeface="Consolas" panose="020B0609020204030204" pitchFamily="49" charset="0"/>
            </a:endParaRPr>
          </a:p>
        </p:txBody>
      </p:sp>
    </p:spTree>
    <p:extLst>
      <p:ext uri="{BB962C8B-B14F-4D97-AF65-F5344CB8AC3E}">
        <p14:creationId xmlns:p14="http://schemas.microsoft.com/office/powerpoint/2010/main" val="2798841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48FA5363-422A-2801-E1DD-D09ACD6724BA}"/>
              </a:ext>
            </a:extLst>
          </p:cNvPr>
          <p:cNvGraphicFramePr>
            <a:graphicFrameLocks noGrp="1"/>
          </p:cNvGraphicFramePr>
          <p:nvPr>
            <p:extLst>
              <p:ext uri="{D42A27DB-BD31-4B8C-83A1-F6EECF244321}">
                <p14:modId xmlns:p14="http://schemas.microsoft.com/office/powerpoint/2010/main" val="3483358727"/>
              </p:ext>
            </p:extLst>
          </p:nvPr>
        </p:nvGraphicFramePr>
        <p:xfrm>
          <a:off x="223263" y="644015"/>
          <a:ext cx="8703580" cy="4031992"/>
        </p:xfrm>
        <a:graphic>
          <a:graphicData uri="http://schemas.openxmlformats.org/drawingml/2006/table">
            <a:tbl>
              <a:tblPr/>
              <a:tblGrid>
                <a:gridCol w="4653091">
                  <a:extLst>
                    <a:ext uri="{9D8B030D-6E8A-4147-A177-3AD203B41FA5}">
                      <a16:colId xmlns:a16="http://schemas.microsoft.com/office/drawing/2014/main" val="4146258481"/>
                    </a:ext>
                  </a:extLst>
                </a:gridCol>
                <a:gridCol w="4050489">
                  <a:extLst>
                    <a:ext uri="{9D8B030D-6E8A-4147-A177-3AD203B41FA5}">
                      <a16:colId xmlns:a16="http://schemas.microsoft.com/office/drawing/2014/main" val="3285888779"/>
                    </a:ext>
                  </a:extLst>
                </a:gridCol>
              </a:tblGrid>
              <a:tr h="275017">
                <a:tc>
                  <a:txBody>
                    <a:bodyPr/>
                    <a:lstStyle/>
                    <a:p>
                      <a:pPr lvl="0" algn="just">
                        <a:buNone/>
                      </a:pPr>
                      <a:r>
                        <a:rPr lang="en-US" sz="1200" b="1" i="0">
                          <a:solidFill>
                            <a:schemeClr val="bg2"/>
                          </a:solidFill>
                          <a:effectLst/>
                          <a:latin typeface="Gill Sans Nova Light"/>
                        </a:rPr>
                        <a:t>LLM Model Result</a:t>
                      </a:r>
                      <a:endParaRPr lang="en-US" sz="1200" b="0" i="0">
                        <a:solidFill>
                          <a:schemeClr val="bg2"/>
                        </a:solidFill>
                        <a:effectLst/>
                        <a:latin typeface="Gill Sans Nova Light"/>
                      </a:endParaRPr>
                    </a:p>
                  </a:txBody>
                  <a:tcPr marL="80700" marR="80700" marT="40350" marB="40350">
                    <a:lnL w="12700" cap="flat" cmpd="sng" algn="ctr">
                      <a:solidFill>
                        <a:schemeClr val="tx1"/>
                      </a:solidFill>
                      <a:prstDash val="solid"/>
                      <a:round/>
                      <a:headEnd type="none" w="med" len="med"/>
                      <a:tailEnd type="none" w="med" len="med"/>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just" fontAlgn="base"/>
                      <a:r>
                        <a:rPr lang="en-US" sz="1200" b="1" i="0">
                          <a:solidFill>
                            <a:schemeClr val="bg2"/>
                          </a:solidFill>
                          <a:effectLst/>
                          <a:latin typeface="Gill Sans Nova Light"/>
                        </a:rPr>
                        <a:t>RAG Based Model</a:t>
                      </a:r>
                      <a:endParaRPr lang="en-US" sz="1200" b="0" i="0">
                        <a:solidFill>
                          <a:schemeClr val="bg2"/>
                        </a:solidFill>
                        <a:effectLst/>
                        <a:latin typeface="Gill Sans Nova Light"/>
                      </a:endParaRPr>
                    </a:p>
                  </a:txBody>
                  <a:tcPr marL="80700" marR="80700" marT="40350" marB="40350">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2288509"/>
                  </a:ext>
                </a:extLst>
              </a:tr>
              <a:tr h="3756975">
                <a:tc>
                  <a:txBody>
                    <a:bodyPr/>
                    <a:lstStyle/>
                    <a:p>
                      <a:pPr lvl="0" algn="just">
                        <a:buNone/>
                      </a:pPr>
                      <a:r>
                        <a:rPr lang="en-US" sz="1200" b="0" i="0">
                          <a:solidFill>
                            <a:schemeClr val="bg2"/>
                          </a:solidFill>
                          <a:effectLst/>
                          <a:latin typeface="Gill Sans Nova Light"/>
                        </a:rPr>
                        <a:t>​</a:t>
                      </a:r>
                      <a:r>
                        <a:rPr lang="en-US" sz="1200" b="0" i="0" u="none" strike="noStrike" noProof="0">
                          <a:solidFill>
                            <a:schemeClr val="bg2"/>
                          </a:solidFill>
                          <a:effectLst/>
                          <a:latin typeface="Consolas"/>
                        </a:rPr>
                        <a:t>{\n    \"alloys\": [\n        {\n            \"name\": \"\",\n            \"composition\": {},\n            \"microstructure\": {\n                \"phases\": \"\",\n            \"</a:t>
                      </a:r>
                      <a:r>
                        <a:rPr lang="en-US" sz="1200" b="0" i="0" u="none" strike="noStrike" noProof="0" err="1">
                          <a:solidFill>
                            <a:schemeClr val="bg2"/>
                          </a:solidFill>
                          <a:effectLst/>
                          <a:latin typeface="Consolas"/>
                        </a:rPr>
                        <a:t>yield_strength</a:t>
                      </a:r>
                      <a:r>
                        <a:rPr lang="en-US" sz="1200" b="0" i="0" u="none" strike="noStrike" noProof="0">
                          <a:solidFill>
                            <a:schemeClr val="bg2"/>
                          </a:solidFill>
                          <a:effectLst/>
                          <a:latin typeface="Consolas"/>
                        </a:rPr>
                        <a:t>\": {243}\n        }\n    ],\n    \"comparisons\": {\n        \"</a:t>
                      </a:r>
                      <a:r>
                        <a:rPr lang="en-US" sz="1200" b="0" i="0" u="none" strike="noStrike" noProof="0" err="1">
                          <a:solidFill>
                            <a:schemeClr val="bg2"/>
                          </a:solidFill>
                          <a:effectLst/>
                          <a:latin typeface="Consolas"/>
                        </a:rPr>
                        <a:t>parent_alloys</a:t>
                      </a:r>
                      <a:r>
                        <a:rPr lang="en-US" sz="1200" b="0" i="0" u="none" strike="noStrike" noProof="0">
                          <a:solidFill>
                            <a:schemeClr val="bg2"/>
                          </a:solidFill>
                          <a:effectLst/>
                          <a:latin typeface="Consolas"/>
                        </a:rPr>
                        <a:t>\": []\n    },\n    \"</a:t>
                      </a:r>
                      <a:r>
                        <a:rPr lang="en-US" sz="1200" b="0" i="0" u="none" strike="noStrike" noProof="0" err="1">
                          <a:solidFill>
                            <a:schemeClr val="bg2"/>
                          </a:solidFill>
                          <a:effectLst/>
                          <a:latin typeface="Consolas"/>
                        </a:rPr>
                        <a:t>thermodynamic_calculations</a:t>
                      </a:r>
                      <a:r>
                        <a:rPr lang="en-US" sz="1200" b="0" i="0" u="none" strike="noStrike" noProof="0">
                          <a:solidFill>
                            <a:schemeClr val="bg2"/>
                          </a:solidFill>
                          <a:effectLst/>
                          <a:latin typeface="Consolas"/>
                        </a:rPr>
                        <a:t>\": {\n        \"aspects\": [],\n        \"\": \n            }\n        }\n    ],\n    \"comparisons\": {\n     }}  </a:t>
                      </a:r>
                      <a:endParaRPr lang="en-US" sz="1200" b="0" i="0" u="none" strike="noStrike" noProof="0">
                        <a:solidFill>
                          <a:schemeClr val="bg2"/>
                        </a:solidFill>
                        <a:effectLst/>
                      </a:endParaRPr>
                    </a:p>
                  </a:txBody>
                  <a:tcPr marL="80698" marR="80698" marT="40348" marB="40348">
                    <a:lnL w="12700">
                      <a:solidFill>
                        <a:schemeClr val="tx1"/>
                      </a:solidFill>
                    </a:lnL>
                    <a:lnR w="12700">
                      <a:solidFill>
                        <a:schemeClr val="tx1"/>
                      </a:solidFill>
                    </a:lnR>
                    <a:lnT w="12700">
                      <a:solidFill>
                        <a:schemeClr val="tx1"/>
                      </a:solidFill>
                    </a:lnT>
                    <a:lnB w="12700">
                      <a:solidFill>
                        <a:schemeClr val="tx1"/>
                      </a:solidFill>
                    </a:lnB>
                    <a:noFill/>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noProof="0">
                          <a:solidFill>
                            <a:schemeClr val="bg2"/>
                          </a:solidFill>
                          <a:effectLst/>
                        </a:rPr>
                        <a:t>Entities in test text: [('</a:t>
                      </a:r>
                      <a:r>
                        <a:rPr lang="en-IN" sz="1200" b="0" i="0" u="none" strike="noStrike" cap="none">
                          <a:solidFill>
                            <a:schemeClr val="bg2"/>
                          </a:solidFill>
                          <a:effectLst/>
                          <a:latin typeface="+mn-lt"/>
                          <a:ea typeface="+mn-ea"/>
                          <a:cs typeface="+mn-cs"/>
                          <a:sym typeface="Arial"/>
                        </a:rPr>
                        <a:t>Ti40Nb15Mo30(</a:t>
                      </a:r>
                      <a:r>
                        <a:rPr lang="en-IN" sz="1200" b="0" i="0" u="none" strike="noStrike" cap="none" err="1">
                          <a:solidFill>
                            <a:schemeClr val="bg2"/>
                          </a:solidFill>
                          <a:effectLst/>
                          <a:latin typeface="+mn-lt"/>
                          <a:ea typeface="+mn-ea"/>
                          <a:cs typeface="+mn-cs"/>
                          <a:sym typeface="Arial"/>
                        </a:rPr>
                        <a:t>NbC</a:t>
                      </a:r>
                      <a:r>
                        <a:rPr lang="en-IN" sz="1200" b="0" i="0" u="none" strike="noStrike" cap="none">
                          <a:solidFill>
                            <a:schemeClr val="bg2"/>
                          </a:solidFill>
                          <a:effectLst/>
                          <a:latin typeface="+mn-lt"/>
                          <a:ea typeface="+mn-ea"/>
                          <a:cs typeface="+mn-cs"/>
                          <a:sym typeface="Arial"/>
                        </a:rPr>
                        <a:t>)15’</a:t>
                      </a:r>
                    </a:p>
                    <a:p>
                      <a:pPr lvl="0" algn="just">
                        <a:buFont typeface="Arial"/>
                        <a:buNone/>
                      </a:pPr>
                      <a:r>
                        <a:rPr lang="en-US" sz="1200" b="0" i="0" u="none" strike="noStrike" noProof="0">
                          <a:solidFill>
                            <a:schemeClr val="bg2"/>
                          </a:solidFill>
                          <a:effectLst/>
                        </a:rPr>
                        <a:t>,'</a:t>
                      </a:r>
                      <a:r>
                        <a:rPr lang="en-US" sz="1200" b="0" i="0" u="none" strike="noStrike" noProof="0" err="1">
                          <a:solidFill>
                            <a:schemeClr val="bg2"/>
                          </a:solidFill>
                          <a:effectLst/>
                        </a:rPr>
                        <a:t>Alloy_Composition</a:t>
                      </a:r>
                      <a:r>
                        <a:rPr lang="en-US" sz="1200" b="0" i="0" u="none" strike="noStrike" noProof="0">
                          <a:solidFill>
                            <a:schemeClr val="bg2"/>
                          </a:solidFill>
                          <a:effectLst/>
                        </a:rPr>
                        <a:t>'), (‘1000 °C', '</a:t>
                      </a:r>
                      <a:r>
                        <a:rPr lang="en-US" sz="1200" b="0" i="0" u="none" strike="noStrike" noProof="0" err="1">
                          <a:solidFill>
                            <a:schemeClr val="bg2"/>
                          </a:solidFill>
                          <a:effectLst/>
                        </a:rPr>
                        <a:t>Testing_Temperature</a:t>
                      </a:r>
                      <a:r>
                        <a:rPr lang="en-US" sz="1200" b="0" i="0" u="none" strike="noStrike" noProof="0">
                          <a:solidFill>
                            <a:schemeClr val="bg2"/>
                          </a:solidFill>
                          <a:effectLst/>
                        </a:rPr>
                        <a:t>'),  (‘127’,Property)]</a:t>
                      </a:r>
                      <a:endParaRPr lang="en-US" sz="1200" b="0" i="0">
                        <a:solidFill>
                          <a:schemeClr val="bg2"/>
                        </a:solidFill>
                        <a:effectLst/>
                        <a:latin typeface="Gill Sans Nova Light"/>
                      </a:endParaRPr>
                    </a:p>
                  </a:txBody>
                  <a:tcPr marL="80699" marR="80699" marT="40349" marB="40349">
                    <a:lnL w="12700">
                      <a:solidFill>
                        <a:schemeClr val="tx1"/>
                      </a:solidFill>
                    </a:lnL>
                    <a:lnR w="12700">
                      <a:solidFill>
                        <a:schemeClr val="tx1"/>
                      </a:solidFill>
                    </a:lnR>
                    <a:lnT w="12700">
                      <a:solidFill>
                        <a:schemeClr val="tx1"/>
                      </a:solidFill>
                    </a:lnT>
                    <a:lnB w="12700">
                      <a:solidFill>
                        <a:schemeClr val="tx1"/>
                      </a:solidFill>
                    </a:lnB>
                    <a:noFill/>
                  </a:tcPr>
                </a:tc>
                <a:extLst>
                  <a:ext uri="{0D108BD9-81ED-4DB2-BD59-A6C34878D82A}">
                    <a16:rowId xmlns:a16="http://schemas.microsoft.com/office/drawing/2014/main" val="1691535110"/>
                  </a:ext>
                </a:extLst>
              </a:tr>
            </a:tbl>
          </a:graphicData>
        </a:graphic>
      </p:graphicFrame>
      <p:sp>
        <p:nvSpPr>
          <p:cNvPr id="7" name="Google Shape;219;p32">
            <a:extLst>
              <a:ext uri="{FF2B5EF4-FFF2-40B4-BE49-F238E27FC236}">
                <a16:creationId xmlns:a16="http://schemas.microsoft.com/office/drawing/2014/main" id="{FEB3E347-4939-B44B-E12D-1B2C3FBD2A70}"/>
              </a:ext>
            </a:extLst>
          </p:cNvPr>
          <p:cNvSpPr txBox="1">
            <a:spLocks noGrp="1"/>
          </p:cNvSpPr>
          <p:nvPr>
            <p:ph type="title"/>
          </p:nvPr>
        </p:nvSpPr>
        <p:spPr>
          <a:xfrm>
            <a:off x="-3392" y="-1187"/>
            <a:ext cx="9155515" cy="411866"/>
          </a:xfrm>
          <a:prstGeom prst="rect">
            <a:avLst/>
          </a:prstGeom>
        </p:spPr>
        <p:txBody>
          <a:bodyPr spcFirstLastPara="1" wrap="square" lIns="91425" tIns="91425" rIns="91425" bIns="91425" anchor="t" anchorCtr="0">
            <a:noAutofit/>
          </a:bodyPr>
          <a:lstStyle/>
          <a:p>
            <a:r>
              <a:rPr lang="en" sz="2000"/>
              <a:t>Abstract Result with Other Models </a:t>
            </a:r>
            <a:endParaRPr lang="en-US" sz="2000"/>
          </a:p>
        </p:txBody>
      </p:sp>
      <p:sp>
        <p:nvSpPr>
          <p:cNvPr id="5" name="TextBox 4">
            <a:extLst>
              <a:ext uri="{FF2B5EF4-FFF2-40B4-BE49-F238E27FC236}">
                <a16:creationId xmlns:a16="http://schemas.microsoft.com/office/drawing/2014/main" id="{04C31F6D-E670-BF0F-8393-D1BDB23EF840}"/>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solidFill>
                  <a:schemeClr val="bg2"/>
                </a:solidFill>
              </a:rPr>
              <a:t>8</a:t>
            </a:r>
          </a:p>
        </p:txBody>
      </p:sp>
      <p:sp>
        <p:nvSpPr>
          <p:cNvPr id="2" name="Slide Number Placeholder 1">
            <a:extLst>
              <a:ext uri="{FF2B5EF4-FFF2-40B4-BE49-F238E27FC236}">
                <a16:creationId xmlns:a16="http://schemas.microsoft.com/office/drawing/2014/main" id="{867E923F-F5FE-EB7E-E60F-41BB228E713A}"/>
              </a:ext>
            </a:extLst>
          </p:cNvPr>
          <p:cNvSpPr>
            <a:spLocks noGrp="1"/>
          </p:cNvSpPr>
          <p:nvPr>
            <p:ph type="sldNum" sz="quarter" idx="12"/>
          </p:nvPr>
        </p:nvSpPr>
        <p:spPr/>
        <p:txBody>
          <a:bodyPr/>
          <a:lstStyle/>
          <a:p>
            <a:fld id="{5F294920-2F4F-4D88-AD0A-053AE5A679D0}" type="slidenum">
              <a:rPr lang="en-US" smtClean="0"/>
              <a:pPr/>
              <a:t>8</a:t>
            </a:fld>
            <a:endParaRPr lang="en-US"/>
          </a:p>
        </p:txBody>
      </p:sp>
    </p:spTree>
    <p:extLst>
      <p:ext uri="{BB962C8B-B14F-4D97-AF65-F5344CB8AC3E}">
        <p14:creationId xmlns:p14="http://schemas.microsoft.com/office/powerpoint/2010/main" val="1760444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F2FB8-4FA1-0639-8359-E36BA9311627}"/>
              </a:ext>
            </a:extLst>
          </p:cNvPr>
          <p:cNvSpPr>
            <a:spLocks noGrp="1"/>
          </p:cNvSpPr>
          <p:nvPr>
            <p:ph type="title"/>
          </p:nvPr>
        </p:nvSpPr>
        <p:spPr>
          <a:xfrm>
            <a:off x="628652" y="0"/>
            <a:ext cx="7886700" cy="576072"/>
          </a:xfrm>
        </p:spPr>
        <p:txBody>
          <a:bodyPr/>
          <a:lstStyle/>
          <a:p>
            <a:r>
              <a:rPr lang="en-US"/>
              <a:t>OUTPUT</a:t>
            </a:r>
          </a:p>
        </p:txBody>
      </p:sp>
      <p:sp>
        <p:nvSpPr>
          <p:cNvPr id="5" name="TextBox 4">
            <a:extLst>
              <a:ext uri="{FF2B5EF4-FFF2-40B4-BE49-F238E27FC236}">
                <a16:creationId xmlns:a16="http://schemas.microsoft.com/office/drawing/2014/main" id="{9FB50B86-5071-7D18-2994-AF6BA2F84B0F}"/>
              </a:ext>
            </a:extLst>
          </p:cNvPr>
          <p:cNvSpPr txBox="1"/>
          <p:nvPr/>
        </p:nvSpPr>
        <p:spPr>
          <a:xfrm>
            <a:off x="8670370" y="4744064"/>
            <a:ext cx="4720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solidFill>
                  <a:schemeClr val="bg2"/>
                </a:solidFill>
              </a:rPr>
              <a:t>9</a:t>
            </a:r>
          </a:p>
        </p:txBody>
      </p:sp>
      <p:sp>
        <p:nvSpPr>
          <p:cNvPr id="6" name="Slide Number Placeholder 5">
            <a:extLst>
              <a:ext uri="{FF2B5EF4-FFF2-40B4-BE49-F238E27FC236}">
                <a16:creationId xmlns:a16="http://schemas.microsoft.com/office/drawing/2014/main" id="{C60BFF22-5B41-FC12-E0B9-78B9F7A19334}"/>
              </a:ext>
            </a:extLst>
          </p:cNvPr>
          <p:cNvSpPr>
            <a:spLocks noGrp="1"/>
          </p:cNvSpPr>
          <p:nvPr>
            <p:ph type="sldNum" sz="quarter" idx="12"/>
          </p:nvPr>
        </p:nvSpPr>
        <p:spPr/>
        <p:txBody>
          <a:bodyPr/>
          <a:lstStyle/>
          <a:p>
            <a:fld id="{5F294920-2F4F-4D88-AD0A-053AE5A679D0}" type="slidenum">
              <a:rPr lang="en-US" smtClean="0"/>
              <a:pPr/>
              <a:t>9</a:t>
            </a:fld>
            <a:endParaRPr lang="en-US"/>
          </a:p>
        </p:txBody>
      </p:sp>
      <p:pic>
        <p:nvPicPr>
          <p:cNvPr id="7" name="Picture 6">
            <a:extLst>
              <a:ext uri="{FF2B5EF4-FFF2-40B4-BE49-F238E27FC236}">
                <a16:creationId xmlns:a16="http://schemas.microsoft.com/office/drawing/2014/main" id="{AFEF193F-EF2E-2EA2-5E0C-5FCC5C64BA52}"/>
              </a:ext>
            </a:extLst>
          </p:cNvPr>
          <p:cNvPicPr>
            <a:picLocks noChangeAspect="1"/>
          </p:cNvPicPr>
          <p:nvPr/>
        </p:nvPicPr>
        <p:blipFill>
          <a:blip r:embed="rId2"/>
          <a:stretch>
            <a:fillRect/>
          </a:stretch>
        </p:blipFill>
        <p:spPr>
          <a:xfrm>
            <a:off x="1109077" y="711321"/>
            <a:ext cx="7330075" cy="4371219"/>
          </a:xfrm>
          <a:prstGeom prst="rect">
            <a:avLst/>
          </a:prstGeom>
        </p:spPr>
      </p:pic>
    </p:spTree>
    <p:extLst>
      <p:ext uri="{BB962C8B-B14F-4D97-AF65-F5344CB8AC3E}">
        <p14:creationId xmlns:p14="http://schemas.microsoft.com/office/powerpoint/2010/main" val="113801655"/>
      </p:ext>
    </p:extLst>
  </p:cSld>
  <p:clrMapOvr>
    <a:masterClrMapping/>
  </p:clrMapOvr>
</p:sld>
</file>

<file path=ppt/theme/theme1.xml><?xml version="1.0" encoding="utf-8"?>
<a:theme xmlns:a="http://schemas.openxmlformats.org/drawingml/2006/main" name="Composite Functions by Slidesgo">
  <a:themeElements>
    <a:clrScheme name="Simple Light">
      <a:dk1>
        <a:srgbClr val="18134B"/>
      </a:dk1>
      <a:lt1>
        <a:srgbClr val="E6F2FF"/>
      </a:lt1>
      <a:dk2>
        <a:srgbClr val="FFFFFF"/>
      </a:dk2>
      <a:lt2>
        <a:srgbClr val="FB9803"/>
      </a:lt2>
      <a:accent1>
        <a:srgbClr val="FFE096"/>
      </a:accent1>
      <a:accent2>
        <a:srgbClr val="5B92F0"/>
      </a:accent2>
      <a:accent3>
        <a:srgbClr val="4402B9"/>
      </a:accent3>
      <a:accent4>
        <a:srgbClr val="7B2DD3"/>
      </a:accent4>
      <a:accent5>
        <a:srgbClr val="A5579D"/>
      </a:accent5>
      <a:accent6>
        <a:srgbClr val="FFFFFF"/>
      </a:accent6>
      <a:hlink>
        <a:srgbClr val="1813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937</TotalTime>
  <Words>4285</Words>
  <Application>Microsoft Office PowerPoint</Application>
  <PresentationFormat>On-screen Show (16:9)</PresentationFormat>
  <Paragraphs>453</Paragraphs>
  <Slides>60</Slides>
  <Notes>25</Notes>
  <HiddenSlides>2</HiddenSlides>
  <MMClips>0</MMClips>
  <ScaleCrop>false</ScaleCrop>
  <HeadingPairs>
    <vt:vector size="4" baseType="variant">
      <vt:variant>
        <vt:lpstr>Theme</vt:lpstr>
      </vt:variant>
      <vt:variant>
        <vt:i4>1</vt:i4>
      </vt:variant>
      <vt:variant>
        <vt:lpstr>Slide Titles</vt:lpstr>
      </vt:variant>
      <vt:variant>
        <vt:i4>60</vt:i4>
      </vt:variant>
    </vt:vector>
  </HeadingPairs>
  <TitlesOfParts>
    <vt:vector size="61" baseType="lpstr">
      <vt:lpstr>Composite Functions by Slidesgo</vt:lpstr>
      <vt:lpstr>Automated Data Extraction from Material Science Literature on High Entropy Alloys for Efficient Material Research</vt:lpstr>
      <vt:lpstr>Batch A Group 1 - Members</vt:lpstr>
      <vt:lpstr>Problem Statement</vt:lpstr>
      <vt:lpstr>Problem Statement</vt:lpstr>
      <vt:lpstr>Project Phase 1  Overview</vt:lpstr>
      <vt:lpstr>PowerPoint Presentation</vt:lpstr>
      <vt:lpstr>Input Abstract</vt:lpstr>
      <vt:lpstr>Abstract Result with Other Models </vt:lpstr>
      <vt:lpstr>OUTPUT</vt:lpstr>
      <vt:lpstr>Metric Used</vt:lpstr>
      <vt:lpstr>Comparison Done on Various Models</vt:lpstr>
      <vt:lpstr>Project Phase -2</vt:lpstr>
      <vt:lpstr>Literature Review</vt:lpstr>
      <vt:lpstr>PowerPoint Presentation</vt:lpstr>
      <vt:lpstr>PowerPoint Presentation</vt:lpstr>
      <vt:lpstr>PowerPoint Presentation</vt:lpstr>
      <vt:lpstr>PowerPoint Presentation</vt:lpstr>
      <vt:lpstr>PowerPoint Presentation</vt:lpstr>
      <vt:lpstr>Objectives</vt:lpstr>
      <vt:lpstr> Methodology</vt:lpstr>
      <vt:lpstr>Data Preparation</vt:lpstr>
      <vt:lpstr>PowerPoint Presentation</vt:lpstr>
      <vt:lpstr>Fine-Tuning LLM</vt:lpstr>
      <vt:lpstr>T5-Base</vt:lpstr>
      <vt:lpstr>RoBERTa-base-squad2</vt:lpstr>
      <vt:lpstr>Phi-2 with QLoRa</vt:lpstr>
      <vt:lpstr>Phi-2 with QLoRa</vt:lpstr>
      <vt:lpstr>Embeddings Generation and Context Retrieval</vt:lpstr>
      <vt:lpstr>Query Processing and Retrieval</vt:lpstr>
      <vt:lpstr>Answer Generation  </vt:lpstr>
      <vt:lpstr>Output</vt:lpstr>
      <vt:lpstr>T5</vt:lpstr>
      <vt:lpstr>PowerPoint Presentation</vt:lpstr>
      <vt:lpstr>RoBERTa</vt:lpstr>
      <vt:lpstr>PowerPoint Presentation</vt:lpstr>
      <vt:lpstr>Phi-2</vt:lpstr>
      <vt:lpstr>Evaluation Metrics</vt:lpstr>
      <vt:lpstr>Performance Metrics Comparison</vt:lpstr>
      <vt:lpstr>Work Flow</vt:lpstr>
      <vt:lpstr>QnA Pair Generation</vt:lpstr>
      <vt:lpstr>Stage-1-Data Preparation</vt:lpstr>
      <vt:lpstr>Stage-2-Filtering</vt:lpstr>
      <vt:lpstr>Unbiased Evaluation</vt:lpstr>
      <vt:lpstr>Working Example</vt:lpstr>
      <vt:lpstr>QnA Pairs Generation Pipeline</vt:lpstr>
      <vt:lpstr>UI</vt:lpstr>
      <vt:lpstr>UI</vt:lpstr>
      <vt:lpstr>Data Ingestion and Processing</vt:lpstr>
      <vt:lpstr>User Interface and Interaction Design</vt:lpstr>
      <vt:lpstr>Advanced Features </vt:lpstr>
      <vt:lpstr>Live Demo</vt:lpstr>
      <vt:lpstr>Challenges</vt:lpstr>
      <vt:lpstr>Key System &amp; Model Challenges</vt:lpstr>
      <vt:lpstr>Technical &amp; Deployment Limitations</vt:lpstr>
      <vt:lpstr> Timeline</vt:lpstr>
      <vt:lpstr>PowerPoint Presentation</vt:lpstr>
      <vt:lpstr>References</vt:lpstr>
      <vt:lpstr>[1] Schmid, U. (2022). MatSciBERT: A materials domain language model for text mining and information extraction. npj Computational Materials, 8(1).  [2] Song, Z., Lu, S., Zhou, Q., Wang, J. (2024). T2MAT (text-to-materials): A universal framework for generating material structures with goal properties from a single sentence. Cornell University.  [3] Shetty, P., Rajan, A. C., Kuenneth, C., Gupta, S., Panchumarti, L. P., Holm, L., Zhang, C., Ramprasad, R. (2022). A general-purpose material property data extraction pipeline from large polymer corpora using natural language processing. npj Computational Materials, 9(1).  [4] Kritesh Kumar Gupta, Surajit Das Barman, S Dey, Susmita Naskar,T. Mukhopadhyay. (2024). On exploiting nonparametric kernel-based probabilistic machine learning over the large compositional space of high entropy alloys for optimal nanoscale ballistics. *Dental Science Reports*, 14(1). Nature Portfolio.</vt:lpstr>
      <vt:lpstr>Overleaf Paper Link: https://www.overleaf.com/9685192699rfwhcbffwnss#ee21af  Dataset Link:   Google Notebook: Google Colab  Gantt Source: https://www.onlinegantt.com/#/gantt  PyTorch Lightning: https://lightning.ai/docs/overview/getting-started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NLP Driven Strategic Text Mining for  Materials Design​</dc:title>
  <cp:lastModifiedBy>Vikhyat Bansal - [CB.EN.U4AIE21076]</cp:lastModifiedBy>
  <cp:revision>6</cp:revision>
  <dcterms:modified xsi:type="dcterms:W3CDTF">2025-04-08T04:00:18Z</dcterms:modified>
</cp:coreProperties>
</file>

<file path=docProps/thumbnail.jpeg>
</file>